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  <p:sldMasterId id="2147483708" r:id="rId2"/>
    <p:sldMasterId id="2147483730" r:id="rId3"/>
  </p:sldMasterIdLst>
  <p:notesMasterIdLst>
    <p:notesMasterId r:id="rId37"/>
  </p:notesMasterIdLst>
  <p:sldIdLst>
    <p:sldId id="256" r:id="rId4"/>
    <p:sldId id="1264" r:id="rId5"/>
    <p:sldId id="2147472483" r:id="rId6"/>
    <p:sldId id="369" r:id="rId7"/>
    <p:sldId id="2147472475" r:id="rId8"/>
    <p:sldId id="1197" r:id="rId9"/>
    <p:sldId id="1198" r:id="rId10"/>
    <p:sldId id="1199" r:id="rId11"/>
    <p:sldId id="286" r:id="rId12"/>
    <p:sldId id="1215" r:id="rId13"/>
    <p:sldId id="1208" r:id="rId14"/>
    <p:sldId id="317" r:id="rId15"/>
    <p:sldId id="1254" r:id="rId16"/>
    <p:sldId id="2927" r:id="rId17"/>
    <p:sldId id="1259" r:id="rId18"/>
    <p:sldId id="1263" r:id="rId19"/>
    <p:sldId id="2147472479" r:id="rId20"/>
    <p:sldId id="2147472480" r:id="rId21"/>
    <p:sldId id="1211" r:id="rId22"/>
    <p:sldId id="287" r:id="rId23"/>
    <p:sldId id="1262" r:id="rId24"/>
    <p:sldId id="1265" r:id="rId25"/>
    <p:sldId id="2147472477" r:id="rId26"/>
    <p:sldId id="1203" r:id="rId27"/>
    <p:sldId id="1252" r:id="rId28"/>
    <p:sldId id="1258" r:id="rId29"/>
    <p:sldId id="1260" r:id="rId30"/>
    <p:sldId id="2147472484" r:id="rId31"/>
    <p:sldId id="2147472485" r:id="rId32"/>
    <p:sldId id="1206" r:id="rId33"/>
    <p:sldId id="1257" r:id="rId34"/>
    <p:sldId id="2147472481" r:id="rId35"/>
    <p:sldId id="214747248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BAC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7"/>
    <p:restoredTop sz="94681"/>
  </p:normalViewPr>
  <p:slideViewPr>
    <p:cSldViewPr snapToGrid="0">
      <p:cViewPr varScale="1">
        <p:scale>
          <a:sx n="116" d="100"/>
          <a:sy n="116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E12004-157B-024D-9555-432D262FFA98}" type="doc">
      <dgm:prSet loTypeId="urn:microsoft.com/office/officeart/2005/8/layout/process4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3CF5312-A88F-104C-985E-829CDEE8AD0F}">
      <dgm:prSet phldrT="[Text]"/>
      <dgm:spPr/>
      <dgm:t>
        <a:bodyPr/>
        <a:lstStyle/>
        <a:p>
          <a:r>
            <a:rPr lang="en-US" dirty="0"/>
            <a:t>Load and plot experimental data</a:t>
          </a:r>
        </a:p>
      </dgm:t>
    </dgm:pt>
    <dgm:pt modelId="{077745F5-44B9-084D-B143-B518F3738324}" type="parTrans" cxnId="{8CF388DA-0639-F54A-96A3-CA9A4D92F7A4}">
      <dgm:prSet/>
      <dgm:spPr/>
      <dgm:t>
        <a:bodyPr/>
        <a:lstStyle/>
        <a:p>
          <a:endParaRPr lang="en-US"/>
        </a:p>
      </dgm:t>
    </dgm:pt>
    <dgm:pt modelId="{72D6615C-E4B0-1F4C-AD97-0A258A1B364B}" type="sibTrans" cxnId="{8CF388DA-0639-F54A-96A3-CA9A4D92F7A4}">
      <dgm:prSet/>
      <dgm:spPr/>
      <dgm:t>
        <a:bodyPr/>
        <a:lstStyle/>
        <a:p>
          <a:endParaRPr lang="en-US"/>
        </a:p>
      </dgm:t>
    </dgm:pt>
    <dgm:pt modelId="{FC99777A-139B-A742-AD15-D8BFC44F9417}">
      <dgm:prSet phldrT="[Text]"/>
      <dgm:spPr/>
      <dgm:t>
        <a:bodyPr/>
        <a:lstStyle/>
        <a:p>
          <a:r>
            <a:rPr lang="en-US" dirty="0"/>
            <a:t>Define a model (form and structure factor) with parameters </a:t>
          </a:r>
        </a:p>
      </dgm:t>
    </dgm:pt>
    <dgm:pt modelId="{57977101-A5F6-E64C-A1F9-A006FB8D1136}" type="parTrans" cxnId="{58E835C5-8FB4-BA47-B1CF-8CEEFD10921B}">
      <dgm:prSet/>
      <dgm:spPr/>
      <dgm:t>
        <a:bodyPr/>
        <a:lstStyle/>
        <a:p>
          <a:endParaRPr lang="en-US"/>
        </a:p>
      </dgm:t>
    </dgm:pt>
    <dgm:pt modelId="{7603FF33-E7CB-3444-B5F1-8A06531FB8E0}" type="sibTrans" cxnId="{58E835C5-8FB4-BA47-B1CF-8CEEFD10921B}">
      <dgm:prSet/>
      <dgm:spPr/>
      <dgm:t>
        <a:bodyPr/>
        <a:lstStyle/>
        <a:p>
          <a:endParaRPr lang="en-US"/>
        </a:p>
      </dgm:t>
    </dgm:pt>
    <dgm:pt modelId="{229CF8FD-F51C-094A-90FF-9F1B43DD2574}">
      <dgm:prSet phldrT="[Text]"/>
      <dgm:spPr/>
      <dgm:t>
        <a:bodyPr/>
        <a:lstStyle/>
        <a:p>
          <a:r>
            <a:rPr lang="en-US" dirty="0"/>
            <a:t>Fit the parameters so that model matches experimental data </a:t>
          </a:r>
        </a:p>
      </dgm:t>
    </dgm:pt>
    <dgm:pt modelId="{DC66F942-2465-184E-A958-887A8143B679}" type="parTrans" cxnId="{5A28682D-006D-1545-98AB-614F0DE2C59B}">
      <dgm:prSet/>
      <dgm:spPr/>
      <dgm:t>
        <a:bodyPr/>
        <a:lstStyle/>
        <a:p>
          <a:endParaRPr lang="en-US"/>
        </a:p>
      </dgm:t>
    </dgm:pt>
    <dgm:pt modelId="{F490ECA7-18EC-5140-B88A-E1C92A8407E9}" type="sibTrans" cxnId="{5A28682D-006D-1545-98AB-614F0DE2C59B}">
      <dgm:prSet/>
      <dgm:spPr/>
      <dgm:t>
        <a:bodyPr/>
        <a:lstStyle/>
        <a:p>
          <a:endParaRPr lang="en-US"/>
        </a:p>
      </dgm:t>
    </dgm:pt>
    <dgm:pt modelId="{9F745ECF-7F7C-7741-894B-3A92DA48E1C9}">
      <dgm:prSet/>
      <dgm:spPr/>
      <dgm:t>
        <a:bodyPr/>
        <a:lstStyle/>
        <a:p>
          <a:r>
            <a:rPr lang="en-US" dirty="0"/>
            <a:t>Draw scientific conclusions and publish results!</a:t>
          </a:r>
        </a:p>
      </dgm:t>
    </dgm:pt>
    <dgm:pt modelId="{36FB4827-C65B-334D-87E0-D0E10A31A7B3}" type="parTrans" cxnId="{161B65E3-2884-DB45-B813-B6121C9D70F0}">
      <dgm:prSet/>
      <dgm:spPr/>
      <dgm:t>
        <a:bodyPr/>
        <a:lstStyle/>
        <a:p>
          <a:endParaRPr lang="en-US"/>
        </a:p>
      </dgm:t>
    </dgm:pt>
    <dgm:pt modelId="{7B913EF1-7797-BE4B-ADD6-C41C1B5A0741}" type="sibTrans" cxnId="{161B65E3-2884-DB45-B813-B6121C9D70F0}">
      <dgm:prSet/>
      <dgm:spPr/>
      <dgm:t>
        <a:bodyPr/>
        <a:lstStyle/>
        <a:p>
          <a:endParaRPr lang="en-US"/>
        </a:p>
      </dgm:t>
    </dgm:pt>
    <dgm:pt modelId="{E3EA1AED-44C3-D34B-A367-9676CF41C729}" type="pres">
      <dgm:prSet presAssocID="{99E12004-157B-024D-9555-432D262FFA98}" presName="Name0" presStyleCnt="0">
        <dgm:presLayoutVars>
          <dgm:dir/>
          <dgm:animLvl val="lvl"/>
          <dgm:resizeHandles val="exact"/>
        </dgm:presLayoutVars>
      </dgm:prSet>
      <dgm:spPr/>
    </dgm:pt>
    <dgm:pt modelId="{BA227235-BFB1-3645-864A-4AC88FC265A8}" type="pres">
      <dgm:prSet presAssocID="{9F745ECF-7F7C-7741-894B-3A92DA48E1C9}" presName="boxAndChildren" presStyleCnt="0"/>
      <dgm:spPr/>
    </dgm:pt>
    <dgm:pt modelId="{37EA9997-7772-A743-9663-0EAC732BFFD9}" type="pres">
      <dgm:prSet presAssocID="{9F745ECF-7F7C-7741-894B-3A92DA48E1C9}" presName="parentTextBox" presStyleLbl="node1" presStyleIdx="0" presStyleCnt="4"/>
      <dgm:spPr/>
    </dgm:pt>
    <dgm:pt modelId="{8F781E8C-19D5-8D4D-9279-B681A1C0184A}" type="pres">
      <dgm:prSet presAssocID="{F490ECA7-18EC-5140-B88A-E1C92A8407E9}" presName="sp" presStyleCnt="0"/>
      <dgm:spPr/>
    </dgm:pt>
    <dgm:pt modelId="{657E1925-496F-E042-90D4-79C1DE30856B}" type="pres">
      <dgm:prSet presAssocID="{229CF8FD-F51C-094A-90FF-9F1B43DD2574}" presName="arrowAndChildren" presStyleCnt="0"/>
      <dgm:spPr/>
    </dgm:pt>
    <dgm:pt modelId="{B81EAD10-1406-BD4B-9A7F-761E2DB202A4}" type="pres">
      <dgm:prSet presAssocID="{229CF8FD-F51C-094A-90FF-9F1B43DD2574}" presName="parentTextArrow" presStyleLbl="node1" presStyleIdx="1" presStyleCnt="4"/>
      <dgm:spPr/>
    </dgm:pt>
    <dgm:pt modelId="{48BDF82F-2D5F-FD4A-B00B-5EBD51D04659}" type="pres">
      <dgm:prSet presAssocID="{7603FF33-E7CB-3444-B5F1-8A06531FB8E0}" presName="sp" presStyleCnt="0"/>
      <dgm:spPr/>
    </dgm:pt>
    <dgm:pt modelId="{54513FF3-CB3B-0B41-9DF1-1ACA50310CD6}" type="pres">
      <dgm:prSet presAssocID="{FC99777A-139B-A742-AD15-D8BFC44F9417}" presName="arrowAndChildren" presStyleCnt="0"/>
      <dgm:spPr/>
    </dgm:pt>
    <dgm:pt modelId="{43FB77D2-1B9D-D044-9F45-018D9A205AE7}" type="pres">
      <dgm:prSet presAssocID="{FC99777A-139B-A742-AD15-D8BFC44F9417}" presName="parentTextArrow" presStyleLbl="node1" presStyleIdx="2" presStyleCnt="4"/>
      <dgm:spPr/>
    </dgm:pt>
    <dgm:pt modelId="{9F1BE39D-1BAF-894D-95E6-F570AFB65BE3}" type="pres">
      <dgm:prSet presAssocID="{72D6615C-E4B0-1F4C-AD97-0A258A1B364B}" presName="sp" presStyleCnt="0"/>
      <dgm:spPr/>
    </dgm:pt>
    <dgm:pt modelId="{8EDA6FEC-9305-E644-8173-4B63B36591DA}" type="pres">
      <dgm:prSet presAssocID="{53CF5312-A88F-104C-985E-829CDEE8AD0F}" presName="arrowAndChildren" presStyleCnt="0"/>
      <dgm:spPr/>
    </dgm:pt>
    <dgm:pt modelId="{AB07246D-5616-F745-A60F-562705EBF5F6}" type="pres">
      <dgm:prSet presAssocID="{53CF5312-A88F-104C-985E-829CDEE8AD0F}" presName="parentTextArrow" presStyleLbl="node1" presStyleIdx="3" presStyleCnt="4" custLinFactNeighborX="-3337" custLinFactNeighborY="-221"/>
      <dgm:spPr/>
    </dgm:pt>
  </dgm:ptLst>
  <dgm:cxnLst>
    <dgm:cxn modelId="{E5161718-50CE-0C4E-8F31-E4DDF4A8CED7}" type="presOf" srcId="{9F745ECF-7F7C-7741-894B-3A92DA48E1C9}" destId="{37EA9997-7772-A743-9663-0EAC732BFFD9}" srcOrd="0" destOrd="0" presId="urn:microsoft.com/office/officeart/2005/8/layout/process4"/>
    <dgm:cxn modelId="{5A28682D-006D-1545-98AB-614F0DE2C59B}" srcId="{99E12004-157B-024D-9555-432D262FFA98}" destId="{229CF8FD-F51C-094A-90FF-9F1B43DD2574}" srcOrd="2" destOrd="0" parTransId="{DC66F942-2465-184E-A958-887A8143B679}" sibTransId="{F490ECA7-18EC-5140-B88A-E1C92A8407E9}"/>
    <dgm:cxn modelId="{AAD63C64-5671-C241-A7E3-D7D039D78810}" type="presOf" srcId="{53CF5312-A88F-104C-985E-829CDEE8AD0F}" destId="{AB07246D-5616-F745-A60F-562705EBF5F6}" srcOrd="0" destOrd="0" presId="urn:microsoft.com/office/officeart/2005/8/layout/process4"/>
    <dgm:cxn modelId="{8AFE24A2-4DCF-B544-87EC-108890CC6DC8}" type="presOf" srcId="{FC99777A-139B-A742-AD15-D8BFC44F9417}" destId="{43FB77D2-1B9D-D044-9F45-018D9A205AE7}" srcOrd="0" destOrd="0" presId="urn:microsoft.com/office/officeart/2005/8/layout/process4"/>
    <dgm:cxn modelId="{58E835C5-8FB4-BA47-B1CF-8CEEFD10921B}" srcId="{99E12004-157B-024D-9555-432D262FFA98}" destId="{FC99777A-139B-A742-AD15-D8BFC44F9417}" srcOrd="1" destOrd="0" parTransId="{57977101-A5F6-E64C-A1F9-A006FB8D1136}" sibTransId="{7603FF33-E7CB-3444-B5F1-8A06531FB8E0}"/>
    <dgm:cxn modelId="{8E5981C9-B13C-BD49-A654-51C2F39A43A5}" type="presOf" srcId="{229CF8FD-F51C-094A-90FF-9F1B43DD2574}" destId="{B81EAD10-1406-BD4B-9A7F-761E2DB202A4}" srcOrd="0" destOrd="0" presId="urn:microsoft.com/office/officeart/2005/8/layout/process4"/>
    <dgm:cxn modelId="{8CF388DA-0639-F54A-96A3-CA9A4D92F7A4}" srcId="{99E12004-157B-024D-9555-432D262FFA98}" destId="{53CF5312-A88F-104C-985E-829CDEE8AD0F}" srcOrd="0" destOrd="0" parTransId="{077745F5-44B9-084D-B143-B518F3738324}" sibTransId="{72D6615C-E4B0-1F4C-AD97-0A258A1B364B}"/>
    <dgm:cxn modelId="{161B65E3-2884-DB45-B813-B6121C9D70F0}" srcId="{99E12004-157B-024D-9555-432D262FFA98}" destId="{9F745ECF-7F7C-7741-894B-3A92DA48E1C9}" srcOrd="3" destOrd="0" parTransId="{36FB4827-C65B-334D-87E0-D0E10A31A7B3}" sibTransId="{7B913EF1-7797-BE4B-ADD6-C41C1B5A0741}"/>
    <dgm:cxn modelId="{3CD1F0EC-385B-D444-B086-2C8C5AD3A1FE}" type="presOf" srcId="{99E12004-157B-024D-9555-432D262FFA98}" destId="{E3EA1AED-44C3-D34B-A367-9676CF41C729}" srcOrd="0" destOrd="0" presId="urn:microsoft.com/office/officeart/2005/8/layout/process4"/>
    <dgm:cxn modelId="{05C18C02-055D-4042-B656-6A89E4387D8E}" type="presParOf" srcId="{E3EA1AED-44C3-D34B-A367-9676CF41C729}" destId="{BA227235-BFB1-3645-864A-4AC88FC265A8}" srcOrd="0" destOrd="0" presId="urn:microsoft.com/office/officeart/2005/8/layout/process4"/>
    <dgm:cxn modelId="{99C87C66-B8AA-BB40-85CB-8C3CAEB436AA}" type="presParOf" srcId="{BA227235-BFB1-3645-864A-4AC88FC265A8}" destId="{37EA9997-7772-A743-9663-0EAC732BFFD9}" srcOrd="0" destOrd="0" presId="urn:microsoft.com/office/officeart/2005/8/layout/process4"/>
    <dgm:cxn modelId="{238DF76C-BCEE-8543-B471-B2F980089EE7}" type="presParOf" srcId="{E3EA1AED-44C3-D34B-A367-9676CF41C729}" destId="{8F781E8C-19D5-8D4D-9279-B681A1C0184A}" srcOrd="1" destOrd="0" presId="urn:microsoft.com/office/officeart/2005/8/layout/process4"/>
    <dgm:cxn modelId="{5AC08235-A8AB-D443-9603-6C189030803D}" type="presParOf" srcId="{E3EA1AED-44C3-D34B-A367-9676CF41C729}" destId="{657E1925-496F-E042-90D4-79C1DE30856B}" srcOrd="2" destOrd="0" presId="urn:microsoft.com/office/officeart/2005/8/layout/process4"/>
    <dgm:cxn modelId="{25002AA3-B40C-E649-AF97-9D379CD1E120}" type="presParOf" srcId="{657E1925-496F-E042-90D4-79C1DE30856B}" destId="{B81EAD10-1406-BD4B-9A7F-761E2DB202A4}" srcOrd="0" destOrd="0" presId="urn:microsoft.com/office/officeart/2005/8/layout/process4"/>
    <dgm:cxn modelId="{2BC129B8-1761-D34F-A91E-EEBDE8BFAE65}" type="presParOf" srcId="{E3EA1AED-44C3-D34B-A367-9676CF41C729}" destId="{48BDF82F-2D5F-FD4A-B00B-5EBD51D04659}" srcOrd="3" destOrd="0" presId="urn:microsoft.com/office/officeart/2005/8/layout/process4"/>
    <dgm:cxn modelId="{D877623F-348A-5744-B0A9-98C8089753EF}" type="presParOf" srcId="{E3EA1AED-44C3-D34B-A367-9676CF41C729}" destId="{54513FF3-CB3B-0B41-9DF1-1ACA50310CD6}" srcOrd="4" destOrd="0" presId="urn:microsoft.com/office/officeart/2005/8/layout/process4"/>
    <dgm:cxn modelId="{B90BE520-07F7-8440-A0F8-EA3C1A010D26}" type="presParOf" srcId="{54513FF3-CB3B-0B41-9DF1-1ACA50310CD6}" destId="{43FB77D2-1B9D-D044-9F45-018D9A205AE7}" srcOrd="0" destOrd="0" presId="urn:microsoft.com/office/officeart/2005/8/layout/process4"/>
    <dgm:cxn modelId="{0358A8CC-12D3-564A-A7BA-C783A48BB6C6}" type="presParOf" srcId="{E3EA1AED-44C3-D34B-A367-9676CF41C729}" destId="{9F1BE39D-1BAF-894D-95E6-F570AFB65BE3}" srcOrd="5" destOrd="0" presId="urn:microsoft.com/office/officeart/2005/8/layout/process4"/>
    <dgm:cxn modelId="{9EB87FEE-1777-9644-890F-044F0F94CA78}" type="presParOf" srcId="{E3EA1AED-44C3-D34B-A367-9676CF41C729}" destId="{8EDA6FEC-9305-E644-8173-4B63B36591DA}" srcOrd="6" destOrd="0" presId="urn:microsoft.com/office/officeart/2005/8/layout/process4"/>
    <dgm:cxn modelId="{9633B821-46CF-9D49-BAA7-C251A25C6641}" type="presParOf" srcId="{8EDA6FEC-9305-E644-8173-4B63B36591DA}" destId="{AB07246D-5616-F745-A60F-562705EBF5F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A9997-7772-A743-9663-0EAC732BFFD9}">
      <dsp:nvSpPr>
        <dsp:cNvPr id="0" name=""/>
        <dsp:cNvSpPr/>
      </dsp:nvSpPr>
      <dsp:spPr>
        <a:xfrm>
          <a:off x="0" y="3138984"/>
          <a:ext cx="7540400" cy="6867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Draw scientific conclusions and publish results!</a:t>
          </a:r>
        </a:p>
      </dsp:txBody>
      <dsp:txXfrm>
        <a:off x="0" y="3138984"/>
        <a:ext cx="7540400" cy="686733"/>
      </dsp:txXfrm>
    </dsp:sp>
    <dsp:sp modelId="{B81EAD10-1406-BD4B-9A7F-761E2DB202A4}">
      <dsp:nvSpPr>
        <dsp:cNvPr id="0" name=""/>
        <dsp:cNvSpPr/>
      </dsp:nvSpPr>
      <dsp:spPr>
        <a:xfrm rot="10800000">
          <a:off x="0" y="2093090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Fit the parameters so that model matches experimental data </a:t>
          </a:r>
        </a:p>
      </dsp:txBody>
      <dsp:txXfrm rot="10800000">
        <a:off x="0" y="2093090"/>
        <a:ext cx="7540400" cy="686284"/>
      </dsp:txXfrm>
    </dsp:sp>
    <dsp:sp modelId="{43FB77D2-1B9D-D044-9F45-018D9A205AE7}">
      <dsp:nvSpPr>
        <dsp:cNvPr id="0" name=""/>
        <dsp:cNvSpPr/>
      </dsp:nvSpPr>
      <dsp:spPr>
        <a:xfrm rot="10800000">
          <a:off x="0" y="1047195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Define a model (form and structure factor) with parameters </a:t>
          </a:r>
        </a:p>
      </dsp:txBody>
      <dsp:txXfrm rot="10800000">
        <a:off x="0" y="1047195"/>
        <a:ext cx="7540400" cy="686284"/>
      </dsp:txXfrm>
    </dsp:sp>
    <dsp:sp modelId="{AB07246D-5616-F745-A60F-562705EBF5F6}">
      <dsp:nvSpPr>
        <dsp:cNvPr id="0" name=""/>
        <dsp:cNvSpPr/>
      </dsp:nvSpPr>
      <dsp:spPr>
        <a:xfrm rot="10800000">
          <a:off x="0" y="0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Load and plot experimental data</a:t>
          </a:r>
        </a:p>
      </dsp:txBody>
      <dsp:txXfrm rot="10800000">
        <a:off x="0" y="0"/>
        <a:ext cx="7540400" cy="686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A44B9-E32D-ED43-9C84-9B3C88D27A3C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75F96-B0E7-9340-830C-FA74C0D48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95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A1A2-6287-9245-9FC9-020813467484}" type="slidenum">
              <a:rPr lang="en-SE" smtClean="0"/>
              <a:t>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80650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 buildings included in picture: ask Karin </a:t>
            </a:r>
            <a:r>
              <a:rPr lang="en-GB" dirty="0" err="1"/>
              <a:t>Nedler</a:t>
            </a:r>
            <a:r>
              <a:rPr lang="en-GB" dirty="0"/>
              <a:t> to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A1A2-6287-9245-9FC9-020813467484}" type="slidenum">
              <a:rPr lang="en-SE" smtClean="0"/>
              <a:t>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3411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2376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4932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75F96-B0E7-9340-830C-FA74C0D482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69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1785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8576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91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20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61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 dirty="0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5917406D-4BE3-3B4C-BCFF-41B4F0FAB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365782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3" name="Platshållare för datum 3">
            <a:extLst>
              <a:ext uri="{FF2B5EF4-FFF2-40B4-BE49-F238E27FC236}">
                <a16:creationId xmlns:a16="http://schemas.microsoft.com/office/drawing/2014/main" id="{3E8E36C4-8565-B94E-A90D-FF5DD7F8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2024-11-29</a:t>
            </a:fld>
            <a:endParaRPr lang="sv-SE" dirty="0"/>
          </a:p>
        </p:txBody>
      </p:sp>
      <p:pic>
        <p:nvPicPr>
          <p:cNvPr id="7" name="Picture 6" descr="A blue sphere with a white center&#10;&#10;Description automatically generated">
            <a:extLst>
              <a:ext uri="{FF2B5EF4-FFF2-40B4-BE49-F238E27FC236}">
                <a16:creationId xmlns:a16="http://schemas.microsoft.com/office/drawing/2014/main" id="{63EEC23F-3C7A-FBC3-BD8B-BB4BB9D75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42786" y="368161"/>
            <a:ext cx="849382" cy="84938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1FEF3A-5813-8B47-3E4A-206B3C62280F}"/>
              </a:ext>
            </a:extLst>
          </p:cNvPr>
          <p:cNvCxnSpPr/>
          <p:nvPr userDrawn="1"/>
        </p:nvCxnSpPr>
        <p:spPr>
          <a:xfrm>
            <a:off x="1094400" y="1011612"/>
            <a:ext cx="9369309" cy="0"/>
          </a:xfrm>
          <a:prstGeom prst="line">
            <a:avLst/>
          </a:prstGeom>
          <a:ln>
            <a:solidFill>
              <a:srgbClr val="BACA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89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7665D16A-5F90-4B72-97CC-CB791922DCBB}" type="datetime1">
              <a:rPr lang="sv-SE" smtClean="0"/>
              <a:t>2024-11-29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BA21051E-3C35-41FB-8E6B-797DB8F269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692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pic>
        <p:nvPicPr>
          <p:cNvPr id="7" name="Picture 6" descr="A blue sphere with a white center&#10;&#10;Description automatically generated">
            <a:extLst>
              <a:ext uri="{FF2B5EF4-FFF2-40B4-BE49-F238E27FC236}">
                <a16:creationId xmlns:a16="http://schemas.microsoft.com/office/drawing/2014/main" id="{166599A3-091E-94B8-8998-2FAD036225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42786" y="368161"/>
            <a:ext cx="849382" cy="84938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4937E1-F316-C76C-9E9C-C47D96AF17DA}"/>
              </a:ext>
            </a:extLst>
          </p:cNvPr>
          <p:cNvCxnSpPr/>
          <p:nvPr userDrawn="1"/>
        </p:nvCxnSpPr>
        <p:spPr>
          <a:xfrm>
            <a:off x="1094400" y="1011612"/>
            <a:ext cx="9369309" cy="0"/>
          </a:xfrm>
          <a:prstGeom prst="line">
            <a:avLst/>
          </a:prstGeom>
          <a:ln>
            <a:solidFill>
              <a:srgbClr val="BACA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7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757"/>
            <a:ext cx="9144000" cy="2255205"/>
          </a:xfrm>
        </p:spPr>
        <p:txBody>
          <a:bodyPr anchor="b"/>
          <a:lstStyle>
            <a:lvl1pPr algn="l">
              <a:defRPr sz="60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D7F189E-74DF-0044-98E4-2B1D3416A9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C37F2DF-D238-5049-8B55-FA9A7B2196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857A-2270-6B42-AD4F-835AC33C4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742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out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437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895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64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5224041" cy="68579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98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DC27D-A336-6E4B-B112-3D8F93FE7981}"/>
              </a:ext>
            </a:extLst>
          </p:cNvPr>
          <p:cNvSpPr/>
          <p:nvPr userDrawn="1"/>
        </p:nvSpPr>
        <p:spPr>
          <a:xfrm>
            <a:off x="1" y="0"/>
            <a:ext cx="5256212" cy="6857999"/>
          </a:xfrm>
          <a:prstGeom prst="rect">
            <a:avLst/>
          </a:prstGeom>
          <a:solidFill>
            <a:srgbClr val="A7C9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57044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509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309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098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053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630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675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9530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FCF67-E19C-DE4A-8BE9-AFBEBE84A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256E59-D378-3C45-BC58-2A73BF0E951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B56A95A0-DD9A-7D4C-AA83-A6974F5C1D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916058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4575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040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52093"/>
            <a:ext cx="7772775" cy="4420913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DF90BE-5CE7-AB49-951D-ACC0D6CF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AD0059-D5DA-584C-B1E3-3C64F373556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1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544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65345"/>
            <a:ext cx="7772400" cy="4420913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4E7E3-7114-E84E-B8AE-18E000EB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332019-365F-E042-B5D7-175C9167CE36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888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55125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736546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305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userDrawn="1">
  <p:cSld name="Två innehållsdela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sv-SE"/>
              <a:t>Klicka här för att ändra format</a:t>
            </a:r>
            <a:endParaRPr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 bwMode="auto">
          <a:xfrm>
            <a:off x="455664" y="1231604"/>
            <a:ext cx="5384800" cy="4894561"/>
          </a:xfrm>
        </p:spPr>
        <p:txBody>
          <a:bodyPr lIns="0" tIns="0" rIns="0" bIns="0">
            <a:normAutofit/>
          </a:bodyPr>
          <a:lstStyle>
            <a:lvl1pPr>
              <a:defRPr sz="2650"/>
            </a:lvl1pPr>
            <a:lvl2pPr>
              <a:defRPr sz="2650"/>
            </a:lvl2pPr>
            <a:lvl3pPr>
              <a:defRPr sz="2650"/>
            </a:lvl3pPr>
            <a:lvl4pPr>
              <a:defRPr sz="2650"/>
            </a:lvl4pPr>
            <a:lvl5pPr>
              <a:defRPr sz="265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>
              <a:defRPr/>
            </a:pPr>
            <a:r>
              <a:rPr lang="sv-SE"/>
              <a:t>Klicka här för att ändra format på bakgrundstexten</a:t>
            </a:r>
            <a:endParaRPr/>
          </a:p>
          <a:p>
            <a:pPr lvl="1">
              <a:defRPr/>
            </a:pPr>
            <a:r>
              <a:rPr lang="sv-SE"/>
              <a:t>Nivå två</a:t>
            </a:r>
            <a:endParaRPr/>
          </a:p>
          <a:p>
            <a:pPr lvl="2">
              <a:defRPr/>
            </a:pPr>
            <a:r>
              <a:rPr lang="sv-SE"/>
              <a:t>Nivå tre</a:t>
            </a:r>
            <a:endParaRPr/>
          </a:p>
          <a:p>
            <a:pPr lvl="3">
              <a:defRPr/>
            </a:pPr>
            <a:r>
              <a:rPr lang="sv-SE"/>
              <a:t>Nivå fyra</a:t>
            </a:r>
            <a:endParaRPr/>
          </a:p>
          <a:p>
            <a:pPr lvl="4">
              <a:defRPr/>
            </a:pPr>
            <a:r>
              <a:rPr lang="sv-SE"/>
              <a:t>Nivå fem</a:t>
            </a:r>
            <a:endParaRPr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 bwMode="auto">
          <a:xfrm>
            <a:off x="6364364" y="1231604"/>
            <a:ext cx="5384800" cy="4894561"/>
          </a:xfrm>
        </p:spPr>
        <p:txBody>
          <a:bodyPr lIns="0" tIns="0" bIns="0">
            <a:normAutofit/>
          </a:bodyPr>
          <a:lstStyle>
            <a:lvl1pPr>
              <a:defRPr sz="2650"/>
            </a:lvl1pPr>
            <a:lvl2pPr>
              <a:defRPr sz="2650"/>
            </a:lvl2pPr>
            <a:lvl3pPr>
              <a:defRPr sz="2650"/>
            </a:lvl3pPr>
            <a:lvl4pPr>
              <a:defRPr sz="2650"/>
            </a:lvl4pPr>
            <a:lvl5pPr>
              <a:defRPr sz="265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>
              <a:defRPr/>
            </a:pPr>
            <a:r>
              <a:rPr lang="sv-SE"/>
              <a:t>Klicka här för att ändra format på bakgrundstexten</a:t>
            </a:r>
            <a:endParaRPr/>
          </a:p>
          <a:p>
            <a:pPr lvl="1">
              <a:defRPr/>
            </a:pPr>
            <a:r>
              <a:rPr lang="sv-SE"/>
              <a:t>Nivå två</a:t>
            </a:r>
            <a:endParaRPr/>
          </a:p>
          <a:p>
            <a:pPr lvl="2">
              <a:defRPr/>
            </a:pPr>
            <a:r>
              <a:rPr lang="sv-SE"/>
              <a:t>Nivå tre</a:t>
            </a:r>
            <a:endParaRPr/>
          </a:p>
          <a:p>
            <a:pPr lvl="3">
              <a:defRPr/>
            </a:pPr>
            <a:r>
              <a:rPr lang="sv-SE"/>
              <a:t>Nivå fyra</a:t>
            </a:r>
            <a:endParaRPr/>
          </a:p>
          <a:p>
            <a:pPr lvl="4">
              <a:defRPr/>
            </a:pPr>
            <a:r>
              <a:rPr lang="sv-SE"/>
              <a:t>Nivå fem</a:t>
            </a:r>
            <a:endParaRPr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BB3E68B-AA29-4F4A-8F77-CB89B298E5B3}" type="datetime1">
              <a:rPr lang="sv-SE"/>
              <a:t>2024-11-29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7DED537-10C4-8C40-8E87-51060FF45365}" type="slidenum">
              <a:rPr lang="sv-SE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04245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2138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8838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274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456" y="1195253"/>
            <a:ext cx="5161343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1" y="0"/>
            <a:ext cx="5521125" cy="68579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2456" y="2226365"/>
            <a:ext cx="5161343" cy="3774054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518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gra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93A7D-C38E-D2B7-9EA5-F57CB6D4A2CF}"/>
              </a:ext>
            </a:extLst>
          </p:cNvPr>
          <p:cNvSpPr/>
          <p:nvPr userDrawn="1"/>
        </p:nvSpPr>
        <p:spPr>
          <a:xfrm>
            <a:off x="-1" y="0"/>
            <a:ext cx="532435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667" y="1195253"/>
            <a:ext cx="5427133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26667" y="2226365"/>
            <a:ext cx="5427133" cy="3774054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00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109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037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122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3969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8896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639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6193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FCF67-E19C-DE4A-8BE9-AFBEBE84A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256E59-D378-3C45-BC58-2A73BF0E951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B56A95A0-DD9A-7D4C-AA83-A6974F5C1D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512930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2048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12598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52093"/>
            <a:ext cx="7772775" cy="4420913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DF90BE-5CE7-AB49-951D-ACC0D6CF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AD0059-D5DA-584C-B1E3-3C64F373556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37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748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65345"/>
            <a:ext cx="7772400" cy="4420913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4E7E3-7114-E84E-B8AE-18E000EB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332019-365F-E042-B5D7-175C9167CE36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3077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551056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688380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210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56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6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7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20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9E43E8-95F4-A043-8F53-596E8B895A57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7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6" r:id="rId12"/>
    <p:sldLayoutId id="214748370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6819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11/29/24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4568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isis.stfc.ac.uk/Pages/SANSdataanalysisOverview.asp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scripts.iucr.org/cgi-bin/citedin?search_on=name&amp;author_name=Pedersen%2C%20J%2ES%2E" TargetMode="External"/><Relationship Id="rId3" Type="http://schemas.openxmlformats.org/officeDocument/2006/relationships/image" Target="../media/image39.png"/><Relationship Id="rId7" Type="http://schemas.openxmlformats.org/officeDocument/2006/relationships/hyperlink" Target="https://scripts.iucr.org/cgi-bin/citedin?search_on=name&amp;author_name=Lytje%2C%20K%2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hyperlink" Target="mailto:help@sasview.org" TargetMode="Externa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-learning.pan-training.eu/course/view.php?id=52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sview.org/documentation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sView/documents/tree/master/Notebooks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40B5F-B137-0283-3705-CF65A2AB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8" b="298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82ACB-5DB0-DA46-5150-68A577BA7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571931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000" b="0" i="0" u="none" strike="noStrike" dirty="0">
                <a:solidFill>
                  <a:srgbClr val="1A1A1A"/>
                </a:solidFill>
                <a:effectLst/>
                <a:latin typeface="proxima-nova"/>
              </a:rPr>
              <a:t>How to make your own model in </a:t>
            </a:r>
            <a:r>
              <a:rPr lang="en-US" sz="4000" b="0" i="0" u="none" strike="noStrike" dirty="0" err="1">
                <a:solidFill>
                  <a:srgbClr val="1A1A1A"/>
                </a:solidFill>
                <a:effectLst/>
                <a:latin typeface="proxima-nova"/>
              </a:rPr>
              <a:t>SasView</a:t>
            </a:r>
            <a:r>
              <a:rPr lang="en-US" sz="4000" b="0" i="0" u="none" strike="noStrike" dirty="0">
                <a:solidFill>
                  <a:srgbClr val="1A1A1A"/>
                </a:solidFill>
                <a:effectLst/>
                <a:latin typeface="proxima-nova"/>
              </a:rPr>
              <a:t>?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5DF22F-7409-0896-0052-EA2589EBD2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2" y="4835889"/>
            <a:ext cx="4256599" cy="2022101"/>
          </a:xfrm>
          <a:noFill/>
        </p:spPr>
        <p:txBody>
          <a:bodyPr>
            <a:normAutofit/>
          </a:bodyPr>
          <a:lstStyle/>
          <a:p>
            <a:pPr algn="r"/>
            <a:endParaRPr lang="en-US" sz="2000" dirty="0"/>
          </a:p>
          <a:p>
            <a:pPr algn="r"/>
            <a:r>
              <a:rPr lang="en-US" sz="2000" dirty="0"/>
              <a:t>Wojtek Potrzebowski</a:t>
            </a:r>
          </a:p>
          <a:p>
            <a:pPr algn="r"/>
            <a:r>
              <a:rPr lang="en-US" sz="2000" dirty="0" err="1"/>
              <a:t>SciLifeLab</a:t>
            </a:r>
            <a:r>
              <a:rPr lang="en-US" sz="2000" dirty="0"/>
              <a:t> Lund</a:t>
            </a:r>
          </a:p>
          <a:p>
            <a:pPr algn="r"/>
            <a:r>
              <a:rPr lang="en-US" sz="2000" dirty="0" err="1"/>
              <a:t>wojtek.potrebowski@scilifelab.se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4413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68DF-5F7B-FB57-A202-4EF55720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SasView collaboration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7AD6A-C576-A183-F6ED-D7C6B6C6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10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2C9FE-923F-1A1A-E5F3-A64405845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977552" cy="4768062"/>
          </a:xfrm>
        </p:spPr>
        <p:txBody>
          <a:bodyPr/>
          <a:lstStyle/>
          <a:p>
            <a:pPr marL="0" indent="0">
              <a:buNone/>
            </a:pPr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Those who bring the resources (time, effort, funds) choose what to work on</a:t>
            </a:r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latin typeface="Helvetica" pitchFamily="2" charset="0"/>
              </a:rPr>
              <a:t>but</a:t>
            </a:r>
            <a:r>
              <a:rPr lang="en-GB" dirty="0">
                <a:effectLst/>
                <a:latin typeface="Helvetica" pitchFamily="2" charset="0"/>
              </a:rPr>
              <a:t> cannot break existing experiences </a:t>
            </a:r>
            <a:r>
              <a:rPr lang="en-GB" i="1" dirty="0">
                <a:effectLst/>
                <a:latin typeface="Helvetica" pitchFamily="2" charset="0"/>
              </a:rPr>
              <a:t>...</a:t>
            </a:r>
            <a:endParaRPr lang="en-GB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88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3BD2-46A6-B64A-B07F-0C11B6DD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Different approaches to SAS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1BB0D-F59C-4240-9B50-3CAA0F9C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11</a:t>
            </a:fld>
            <a:endParaRPr lang="sv-S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F6D255-40BA-5E4A-9543-0E0468C8C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744" y="1821376"/>
            <a:ext cx="10536748" cy="3759765"/>
          </a:xfrm>
          <a:prstGeom prst="rect">
            <a:avLst/>
          </a:prstGeom>
        </p:spPr>
      </p:pic>
      <p:sp>
        <p:nvSpPr>
          <p:cNvPr id="13" name="Google Shape;339;p12">
            <a:extLst>
              <a:ext uri="{FF2B5EF4-FFF2-40B4-BE49-F238E27FC236}">
                <a16:creationId xmlns:a16="http://schemas.microsoft.com/office/drawing/2014/main" id="{A903C8F7-3C06-5649-9103-7AC053E967C2}"/>
              </a:ext>
            </a:extLst>
          </p:cNvPr>
          <p:cNvSpPr/>
          <p:nvPr/>
        </p:nvSpPr>
        <p:spPr>
          <a:xfrm>
            <a:off x="915990" y="5772924"/>
            <a:ext cx="6983056" cy="36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400"/>
            </a:pPr>
            <a:r>
              <a:rPr lang="en-GB" sz="1800" dirty="0">
                <a:solidFill>
                  <a:schemeClr val="accent1"/>
                </a:solidFill>
                <a:hlinkClick r:id="rId4"/>
              </a:rPr>
              <a:t>https://www.isis.stfc.ac.uk/Pages/SANSdataanalysisOverview.aspx</a:t>
            </a:r>
            <a:endParaRPr sz="11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C7F4AC90-CE3D-B640-B851-91BD2BA3B33A}"/>
              </a:ext>
            </a:extLst>
          </p:cNvPr>
          <p:cNvSpPr/>
          <p:nvPr/>
        </p:nvSpPr>
        <p:spPr>
          <a:xfrm>
            <a:off x="5646058" y="1929184"/>
            <a:ext cx="1117600" cy="9724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BD91D700-9DDF-2240-824D-6F1134B35F78}"/>
              </a:ext>
            </a:extLst>
          </p:cNvPr>
          <p:cNvSpPr/>
          <p:nvPr/>
        </p:nvSpPr>
        <p:spPr>
          <a:xfrm>
            <a:off x="7617692" y="1929183"/>
            <a:ext cx="1117600" cy="9724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389C7-CCC4-A84B-90AC-E2EED6C5AA13}"/>
              </a:ext>
            </a:extLst>
          </p:cNvPr>
          <p:cNvSpPr txBox="1"/>
          <p:nvPr/>
        </p:nvSpPr>
        <p:spPr>
          <a:xfrm>
            <a:off x="5929087" y="1444947"/>
            <a:ext cx="2568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FF2600"/>
                </a:solidFill>
              </a:rPr>
              <a:t>Not in </a:t>
            </a:r>
            <a:r>
              <a:rPr lang="en-GB" sz="2000" dirty="0" err="1">
                <a:solidFill>
                  <a:srgbClr val="FF2600"/>
                </a:solidFill>
              </a:rPr>
              <a:t>SasView</a:t>
            </a:r>
            <a:r>
              <a:rPr lang="en-GB" sz="2000" dirty="0">
                <a:solidFill>
                  <a:srgbClr val="FF2600"/>
                </a:solidFill>
              </a:rPr>
              <a:t> scope</a:t>
            </a:r>
          </a:p>
        </p:txBody>
      </p:sp>
    </p:spTree>
    <p:extLst>
      <p:ext uri="{BB962C8B-B14F-4D97-AF65-F5344CB8AC3E}">
        <p14:creationId xmlns:p14="http://schemas.microsoft.com/office/powerpoint/2010/main" val="279043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4612-0AA6-1D49-A9EA-AE2523F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</a:t>
            </a:r>
            <a:r>
              <a:rPr lang="en-US" dirty="0" err="1"/>
              <a:t>SasView</a:t>
            </a:r>
            <a:r>
              <a:rPr lang="en-US" dirty="0"/>
              <a:t>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DFC95-A775-D746-A362-A05A9617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12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1F013D-2E3B-6A4B-8D60-F49E38AAACB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3709" y="1527926"/>
            <a:ext cx="9360000" cy="507076"/>
          </a:xfrm>
        </p:spPr>
        <p:txBody>
          <a:bodyPr/>
          <a:lstStyle/>
          <a:p>
            <a:r>
              <a:rPr lang="sv-SE" dirty="0"/>
              <a:t>For </a:t>
            </a:r>
            <a:r>
              <a:rPr lang="sv-SE" dirty="0" err="1"/>
              <a:t>reduced</a:t>
            </a:r>
            <a:r>
              <a:rPr lang="sv-SE" dirty="0"/>
              <a:t> data:</a:t>
            </a:r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20F0F8EA-B3F9-484C-A655-90E2BDC6E3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4425063"/>
              </p:ext>
            </p:extLst>
          </p:nvPr>
        </p:nvGraphicFramePr>
        <p:xfrm>
          <a:off x="2008911" y="2246516"/>
          <a:ext cx="7540400" cy="3827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14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538AC9A-C90A-43F6-5653-95DD6330FC0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4612" y="1878036"/>
            <a:ext cx="7556588" cy="4225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ED036-EF09-4642-93BC-F1AD2D7A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70+ </a:t>
            </a:r>
            <a:r>
              <a:rPr lang="sv-SE" dirty="0" err="1"/>
              <a:t>models</a:t>
            </a:r>
            <a:r>
              <a:rPr lang="sv-SE" dirty="0"/>
              <a:t> to </a:t>
            </a:r>
            <a:r>
              <a:rPr lang="sv-SE" dirty="0" err="1"/>
              <a:t>explain</a:t>
            </a:r>
            <a:r>
              <a:rPr lang="sv-SE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C8CFB-C23C-B848-A6BD-D4DF0EE7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13</a:t>
            </a:fld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C913CA-0D5C-9348-87F8-D29ABE448A81}"/>
              </a:ext>
            </a:extLst>
          </p:cNvPr>
          <p:cNvGrpSpPr/>
          <p:nvPr/>
        </p:nvGrpSpPr>
        <p:grpSpPr>
          <a:xfrm>
            <a:off x="-141227" y="3024762"/>
            <a:ext cx="3207198" cy="750342"/>
            <a:chOff x="212185" y="2754391"/>
            <a:chExt cx="3207198" cy="750342"/>
          </a:xfrm>
        </p:grpSpPr>
        <p:sp>
          <p:nvSpPr>
            <p:cNvPr id="14" name="Google Shape;182;p31">
              <a:extLst>
                <a:ext uri="{FF2B5EF4-FFF2-40B4-BE49-F238E27FC236}">
                  <a16:creationId xmlns:a16="http://schemas.microsoft.com/office/drawing/2014/main" id="{FD24C6AE-E1D4-6E42-B38A-A23522B535F7}"/>
                </a:ext>
              </a:extLst>
            </p:cNvPr>
            <p:cNvSpPr txBox="1"/>
            <p:nvPr/>
          </p:nvSpPr>
          <p:spPr>
            <a:xfrm>
              <a:off x="212185" y="2754391"/>
              <a:ext cx="2607947" cy="750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r">
                <a:buSzPts val="1500"/>
              </a:pPr>
              <a:r>
                <a:rPr lang="en" sz="1600" dirty="0"/>
                <a:t>Data management</a:t>
              </a:r>
              <a:endParaRPr sz="1600" dirty="0"/>
            </a:p>
            <a:p>
              <a:pPr algn="r">
                <a:buSzPts val="1300"/>
              </a:pPr>
              <a:r>
                <a:rPr lang="en" sz="1600" dirty="0"/>
                <a:t>Common data formats supported, including NXCansas &amp; </a:t>
              </a:r>
              <a:r>
                <a:rPr lang="en" sz="1600" i="1" dirty="0"/>
                <a:t>cansas1D</a:t>
              </a:r>
              <a:endParaRPr sz="1600" dirty="0"/>
            </a:p>
          </p:txBody>
        </p:sp>
        <p:sp>
          <p:nvSpPr>
            <p:cNvPr id="18" name="Google Shape;186;p31">
              <a:extLst>
                <a:ext uri="{FF2B5EF4-FFF2-40B4-BE49-F238E27FC236}">
                  <a16:creationId xmlns:a16="http://schemas.microsoft.com/office/drawing/2014/main" id="{8D02F92A-4468-7C42-A55E-FEA968C8A2DE}"/>
                </a:ext>
              </a:extLst>
            </p:cNvPr>
            <p:cNvSpPr/>
            <p:nvPr/>
          </p:nvSpPr>
          <p:spPr>
            <a:xfrm>
              <a:off x="2800807" y="2971332"/>
              <a:ext cx="618576" cy="294825"/>
            </a:xfrm>
            <a:prstGeom prst="rightArrow">
              <a:avLst>
                <a:gd name="adj1" fmla="val 48674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DA965F-1EFA-C044-92DF-93CDAF7FDD0C}"/>
              </a:ext>
            </a:extLst>
          </p:cNvPr>
          <p:cNvGrpSpPr/>
          <p:nvPr/>
        </p:nvGrpSpPr>
        <p:grpSpPr>
          <a:xfrm>
            <a:off x="-212067" y="4551806"/>
            <a:ext cx="3526679" cy="572075"/>
            <a:chOff x="478885" y="4212138"/>
            <a:chExt cx="3526679" cy="572075"/>
          </a:xfrm>
        </p:grpSpPr>
        <p:sp>
          <p:nvSpPr>
            <p:cNvPr id="17" name="Google Shape;185;p31">
              <a:extLst>
                <a:ext uri="{FF2B5EF4-FFF2-40B4-BE49-F238E27FC236}">
                  <a16:creationId xmlns:a16="http://schemas.microsoft.com/office/drawing/2014/main" id="{A76358B5-87EE-6B46-9555-774531D2FF53}"/>
                </a:ext>
              </a:extLst>
            </p:cNvPr>
            <p:cNvSpPr txBox="1"/>
            <p:nvPr/>
          </p:nvSpPr>
          <p:spPr>
            <a:xfrm>
              <a:off x="478885" y="4212138"/>
              <a:ext cx="3526679" cy="57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Analysis Tool Choice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&amp;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Plotting</a:t>
              </a:r>
              <a:endParaRPr sz="1600" dirty="0"/>
            </a:p>
          </p:txBody>
        </p:sp>
        <p:sp>
          <p:nvSpPr>
            <p:cNvPr id="19" name="Google Shape;187;p31">
              <a:extLst>
                <a:ext uri="{FF2B5EF4-FFF2-40B4-BE49-F238E27FC236}">
                  <a16:creationId xmlns:a16="http://schemas.microsoft.com/office/drawing/2014/main" id="{95D76609-9B38-6041-AA71-0BBA0DE919BB}"/>
                </a:ext>
              </a:extLst>
            </p:cNvPr>
            <p:cNvSpPr/>
            <p:nvPr/>
          </p:nvSpPr>
          <p:spPr>
            <a:xfrm>
              <a:off x="3237006" y="4463850"/>
              <a:ext cx="574618" cy="21608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9318C3-892E-D04D-8C05-2657671A2718}"/>
              </a:ext>
            </a:extLst>
          </p:cNvPr>
          <p:cNvGrpSpPr/>
          <p:nvPr/>
        </p:nvGrpSpPr>
        <p:grpSpPr>
          <a:xfrm>
            <a:off x="2138437" y="5304424"/>
            <a:ext cx="4011925" cy="1200856"/>
            <a:chOff x="2138437" y="4939753"/>
            <a:chExt cx="4011925" cy="1200856"/>
          </a:xfrm>
        </p:grpSpPr>
        <p:sp>
          <p:nvSpPr>
            <p:cNvPr id="16" name="Google Shape;184;p31">
              <a:extLst>
                <a:ext uri="{FF2B5EF4-FFF2-40B4-BE49-F238E27FC236}">
                  <a16:creationId xmlns:a16="http://schemas.microsoft.com/office/drawing/2014/main" id="{9A156BBA-89A1-C14E-A04C-15AC21F9BC07}"/>
                </a:ext>
              </a:extLst>
            </p:cNvPr>
            <p:cNvSpPr txBox="1"/>
            <p:nvPr/>
          </p:nvSpPr>
          <p:spPr>
            <a:xfrm>
              <a:off x="2138437" y="5714533"/>
              <a:ext cx="4011925" cy="426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Polydispersity (choice of distribution and distribution parameters)</a:t>
              </a:r>
              <a:endParaRPr sz="1600" dirty="0"/>
            </a:p>
          </p:txBody>
        </p:sp>
        <p:sp>
          <p:nvSpPr>
            <p:cNvPr id="20" name="Google Shape;188;p31">
              <a:extLst>
                <a:ext uri="{FF2B5EF4-FFF2-40B4-BE49-F238E27FC236}">
                  <a16:creationId xmlns:a16="http://schemas.microsoft.com/office/drawing/2014/main" id="{A6797D35-E296-9C48-B4C5-FDCBEA825FE9}"/>
                </a:ext>
              </a:extLst>
            </p:cNvPr>
            <p:cNvSpPr/>
            <p:nvPr/>
          </p:nvSpPr>
          <p:spPr>
            <a:xfrm rot="18059144">
              <a:off x="4599765" y="5225298"/>
              <a:ext cx="840514" cy="26942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92005E-A851-4D43-9F46-3C7D9D305E35}"/>
              </a:ext>
            </a:extLst>
          </p:cNvPr>
          <p:cNvGrpSpPr/>
          <p:nvPr/>
        </p:nvGrpSpPr>
        <p:grpSpPr>
          <a:xfrm>
            <a:off x="5601262" y="5569675"/>
            <a:ext cx="4862456" cy="797492"/>
            <a:chOff x="5618303" y="5221333"/>
            <a:chExt cx="4269104" cy="797492"/>
          </a:xfrm>
        </p:grpSpPr>
        <p:sp>
          <p:nvSpPr>
            <p:cNvPr id="13" name="Google Shape;181;p31">
              <a:extLst>
                <a:ext uri="{FF2B5EF4-FFF2-40B4-BE49-F238E27FC236}">
                  <a16:creationId xmlns:a16="http://schemas.microsoft.com/office/drawing/2014/main" id="{6AFCB641-B4C7-AB46-9BA3-0BBEFE7A0B05}"/>
                </a:ext>
              </a:extLst>
            </p:cNvPr>
            <p:cNvSpPr txBox="1"/>
            <p:nvPr/>
          </p:nvSpPr>
          <p:spPr>
            <a:xfrm>
              <a:off x="6046488" y="5714533"/>
              <a:ext cx="3840919" cy="304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Resolution smearing (pinhole and slit)</a:t>
              </a:r>
              <a:endParaRPr sz="1600" dirty="0"/>
            </a:p>
            <a:p>
              <a:pPr algn="ctr">
                <a:buSzPts val="1300"/>
              </a:pPr>
              <a:r>
                <a:rPr lang="en" sz="1600" dirty="0"/>
                <a:t>Automatically from data or provide parameters</a:t>
              </a:r>
              <a:endParaRPr sz="1600" dirty="0"/>
            </a:p>
          </p:txBody>
        </p:sp>
        <p:sp>
          <p:nvSpPr>
            <p:cNvPr id="21" name="Google Shape;189;p31">
              <a:extLst>
                <a:ext uri="{FF2B5EF4-FFF2-40B4-BE49-F238E27FC236}">
                  <a16:creationId xmlns:a16="http://schemas.microsoft.com/office/drawing/2014/main" id="{B1F9BA50-F985-A140-AC8A-34058050B728}"/>
                </a:ext>
              </a:extLst>
            </p:cNvPr>
            <p:cNvSpPr/>
            <p:nvPr/>
          </p:nvSpPr>
          <p:spPr>
            <a:xfrm rot="12739603">
              <a:off x="5618303" y="5221333"/>
              <a:ext cx="954221" cy="33987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3754BD-094F-5840-9E47-9B86C5AD1628}"/>
              </a:ext>
            </a:extLst>
          </p:cNvPr>
          <p:cNvGrpSpPr/>
          <p:nvPr/>
        </p:nvGrpSpPr>
        <p:grpSpPr>
          <a:xfrm>
            <a:off x="3583132" y="1329256"/>
            <a:ext cx="3840919" cy="1350851"/>
            <a:chOff x="4178217" y="1605029"/>
            <a:chExt cx="3369423" cy="1350851"/>
          </a:xfrm>
        </p:grpSpPr>
        <p:sp>
          <p:nvSpPr>
            <p:cNvPr id="15" name="Google Shape;183;p31">
              <a:extLst>
                <a:ext uri="{FF2B5EF4-FFF2-40B4-BE49-F238E27FC236}">
                  <a16:creationId xmlns:a16="http://schemas.microsoft.com/office/drawing/2014/main" id="{00ACBF1D-247E-EF44-BA61-152B66185F84}"/>
                </a:ext>
              </a:extLst>
            </p:cNvPr>
            <p:cNvSpPr txBox="1"/>
            <p:nvPr/>
          </p:nvSpPr>
          <p:spPr>
            <a:xfrm>
              <a:off x="4178217" y="1605029"/>
              <a:ext cx="3369423" cy="328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Wide choice of built-in models (&gt; 70)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F(Q), S(Q) &amp; F(Q)*S(Q)</a:t>
              </a:r>
              <a:endParaRPr sz="1600" dirty="0"/>
            </a:p>
          </p:txBody>
        </p:sp>
        <p:sp>
          <p:nvSpPr>
            <p:cNvPr id="22" name="Google Shape;190;p31">
              <a:extLst>
                <a:ext uri="{FF2B5EF4-FFF2-40B4-BE49-F238E27FC236}">
                  <a16:creationId xmlns:a16="http://schemas.microsoft.com/office/drawing/2014/main" id="{D4EB9BCF-8574-3A4B-B308-F047DA42BA74}"/>
                </a:ext>
              </a:extLst>
            </p:cNvPr>
            <p:cNvSpPr/>
            <p:nvPr/>
          </p:nvSpPr>
          <p:spPr>
            <a:xfrm rot="6333609">
              <a:off x="5605461" y="2478997"/>
              <a:ext cx="737757" cy="21600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DAA76C-3071-1C47-AFB2-039EB386A44D}"/>
              </a:ext>
            </a:extLst>
          </p:cNvPr>
          <p:cNvGrpSpPr/>
          <p:nvPr/>
        </p:nvGrpSpPr>
        <p:grpSpPr>
          <a:xfrm>
            <a:off x="7637572" y="1255062"/>
            <a:ext cx="3840919" cy="1158805"/>
            <a:chOff x="8857791" y="1705004"/>
            <a:chExt cx="1870684" cy="1158805"/>
          </a:xfrm>
        </p:grpSpPr>
        <p:sp>
          <p:nvSpPr>
            <p:cNvPr id="12" name="Google Shape;180;p31">
              <a:extLst>
                <a:ext uri="{FF2B5EF4-FFF2-40B4-BE49-F238E27FC236}">
                  <a16:creationId xmlns:a16="http://schemas.microsoft.com/office/drawing/2014/main" id="{CAA82A9E-040B-4544-A786-8CB197F70576}"/>
                </a:ext>
              </a:extLst>
            </p:cNvPr>
            <p:cNvSpPr txBox="1"/>
            <p:nvPr/>
          </p:nvSpPr>
          <p:spPr>
            <a:xfrm>
              <a:off x="8857791" y="1705004"/>
              <a:ext cx="1870684" cy="182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Single, batch </a:t>
              </a:r>
              <a:r>
                <a:rPr lang="en" sz="1600"/>
                <a:t>and  simultaneous </a:t>
              </a:r>
              <a:br>
                <a:rPr lang="en" sz="1600"/>
              </a:br>
              <a:r>
                <a:rPr lang="en" sz="1600"/>
                <a:t>1D and 2D </a:t>
              </a:r>
              <a:r>
                <a:rPr lang="en" sz="1600" dirty="0"/>
                <a:t>fitting</a:t>
              </a:r>
              <a:endParaRPr sz="1600" dirty="0"/>
            </a:p>
          </p:txBody>
        </p:sp>
        <p:sp>
          <p:nvSpPr>
            <p:cNvPr id="23" name="Google Shape;191;p31">
              <a:extLst>
                <a:ext uri="{FF2B5EF4-FFF2-40B4-BE49-F238E27FC236}">
                  <a16:creationId xmlns:a16="http://schemas.microsoft.com/office/drawing/2014/main" id="{C0BF1128-9753-5341-8F7D-43F12C2056AA}"/>
                </a:ext>
              </a:extLst>
            </p:cNvPr>
            <p:cNvSpPr/>
            <p:nvPr/>
          </p:nvSpPr>
          <p:spPr>
            <a:xfrm rot="7518490">
              <a:off x="9033470" y="2422671"/>
              <a:ext cx="587051" cy="29522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</p:spTree>
    <p:extLst>
      <p:ext uri="{BB962C8B-B14F-4D97-AF65-F5344CB8AC3E}">
        <p14:creationId xmlns:p14="http://schemas.microsoft.com/office/powerpoint/2010/main" val="326063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43C2-C88C-913F-5755-7C737A29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2D </a:t>
            </a:r>
            <a:r>
              <a:rPr lang="en-SE"/>
              <a:t>fitting </a:t>
            </a:r>
            <a:r>
              <a:rPr lang="sv-SE" dirty="0"/>
              <a:t>f</a:t>
            </a:r>
            <a:r>
              <a:rPr lang="en-SE"/>
              <a:t>or oriented or magnetic particles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A2196-8086-FCFC-AAB7-5294180C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14</a:t>
            </a:fld>
            <a:endParaRPr lang="sv-S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C5B43A-CC5C-1047-340F-F535BA6B6F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2994" y="2140318"/>
            <a:ext cx="6516917" cy="301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4710A1-ED9B-3765-97CD-F1A5081F18A1}"/>
              </a:ext>
            </a:extLst>
          </p:cNvPr>
          <p:cNvSpPr txBox="1"/>
          <p:nvPr/>
        </p:nvSpPr>
        <p:spPr>
          <a:xfrm>
            <a:off x="4677983" y="6185768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E" dirty="0">
                <a:solidFill>
                  <a:srgbClr val="666666"/>
                </a:solidFill>
              </a:rPr>
              <a:t>1D and 2D cylinder model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A64A642-903B-7F3D-F4F7-7F65FF49D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089" y="1882087"/>
            <a:ext cx="4412966" cy="419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06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117A-D04B-074D-BE06-C256261C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Plugin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FF74A-62AF-2A47-B6AE-FA8BFFEB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15</a:t>
            </a:fld>
            <a:endParaRPr lang="sv-SE"/>
          </a:p>
        </p:txBody>
      </p:sp>
      <p:pic>
        <p:nvPicPr>
          <p:cNvPr id="12" name="Content Placeholder 19">
            <a:extLst>
              <a:ext uri="{FF2B5EF4-FFF2-40B4-BE49-F238E27FC236}">
                <a16:creationId xmlns:a16="http://schemas.microsoft.com/office/drawing/2014/main" id="{69E3DF8D-25AE-634F-AFA2-FDEB0C9EA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746" y="3676054"/>
            <a:ext cx="4159567" cy="3148067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4E4D47-961A-9F49-BD54-80DC3948C6F5}"/>
              </a:ext>
            </a:extLst>
          </p:cNvPr>
          <p:cNvSpPr/>
          <p:nvPr/>
        </p:nvSpPr>
        <p:spPr>
          <a:xfrm>
            <a:off x="508746" y="1362878"/>
            <a:ext cx="40051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Dedicated editor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Syntax and performance testing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Directly available in </a:t>
            </a:r>
            <a:r>
              <a:rPr lang="en-US" dirty="0" err="1">
                <a:latin typeface="Arial"/>
                <a:cs typeface="Arial"/>
              </a:rPr>
              <a:t>SasView</a:t>
            </a:r>
            <a:r>
              <a:rPr lang="en-US" dirty="0">
                <a:latin typeface="Arial"/>
                <a:cs typeface="Arial"/>
              </a:rPr>
              <a:t> ecosystem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Community developed models can be deposited to marketplace: https://</a:t>
            </a:r>
            <a:r>
              <a:rPr lang="en-US" dirty="0" err="1">
                <a:latin typeface="Arial"/>
                <a:cs typeface="Arial"/>
              </a:rPr>
              <a:t>marketplace.sasview.org</a:t>
            </a:r>
            <a:r>
              <a:rPr lang="en-US" dirty="0">
                <a:latin typeface="Arial"/>
                <a:cs typeface="Arial"/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7204D0-DC39-F440-A290-1AB57CFA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457" y="1349158"/>
            <a:ext cx="3040430" cy="4549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783C9D-183E-6848-8F39-9A20D43B6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683" y="1349158"/>
            <a:ext cx="3102018" cy="454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4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3D1D0-D121-8CD6-A8E2-2632B477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Plugin models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BF9BA-89C9-C552-E209-4A81E1E1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16</a:t>
            </a:fld>
            <a:endParaRPr lang="sv-SE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5EEC13C-6635-147D-7900-3A0453381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709" y="1706420"/>
            <a:ext cx="3774229" cy="476885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EF3766-FA8D-1992-110A-7943A969A6D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3709" y="1009083"/>
            <a:ext cx="9360000" cy="507076"/>
          </a:xfrm>
        </p:spPr>
        <p:txBody>
          <a:bodyPr/>
          <a:lstStyle/>
          <a:p>
            <a:r>
              <a:rPr lang="en-SE" dirty="0"/>
              <a:t>Available at </a:t>
            </a:r>
            <a:r>
              <a:rPr lang="en-GB" dirty="0"/>
              <a:t>https://</a:t>
            </a:r>
            <a:r>
              <a:rPr lang="en-GB" dirty="0" err="1"/>
              <a:t>www.sasview.org</a:t>
            </a:r>
            <a:r>
              <a:rPr lang="en-GB" dirty="0"/>
              <a:t>/download/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44304E-13D3-6FDC-C0CE-5A3DA0C32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173" y="1706420"/>
            <a:ext cx="6662238" cy="350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2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B84F-7EC4-1F2D-3FD7-035A58F38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model should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AC7F4-ED9E-AA33-4AC7-1522C06FF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Prior knowledge</a:t>
            </a:r>
          </a:p>
          <a:p>
            <a:pPr marL="0" indent="0">
              <a:buNone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Literature search</a:t>
            </a:r>
          </a:p>
          <a:p>
            <a:pPr marL="0" indent="0">
              <a:buNone/>
            </a:pP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documentation</a:t>
            </a:r>
          </a:p>
          <a:p>
            <a:pPr marL="0" indent="0">
              <a:buNone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Usually, more than one model fits</a:t>
            </a:r>
          </a:p>
          <a:p>
            <a:pPr marL="0" indent="0">
              <a:buNone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Model-free analysis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25BBF-E7BF-CD17-9AF0-B88BE0246E1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802954" y="1562100"/>
            <a:ext cx="4135993" cy="4768850"/>
          </a:xfrm>
        </p:spPr>
      </p:pic>
    </p:spTree>
    <p:extLst>
      <p:ext uri="{BB962C8B-B14F-4D97-AF65-F5344CB8AC3E}">
        <p14:creationId xmlns:p14="http://schemas.microsoft.com/office/powerpoint/2010/main" val="113088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7E8D3-90C3-79CD-B514-EAE8B693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represent a virus capsid?</a:t>
            </a:r>
          </a:p>
        </p:txBody>
      </p:sp>
      <p:pic>
        <p:nvPicPr>
          <p:cNvPr id="12" name="Content Placeholder 11" descr="A close-up of a virus&#10;&#10;Description automatically generated">
            <a:extLst>
              <a:ext uri="{FF2B5EF4-FFF2-40B4-BE49-F238E27FC236}">
                <a16:creationId xmlns:a16="http://schemas.microsoft.com/office/drawing/2014/main" id="{20EDDEC4-CC3D-BB79-EC6D-AC487FD8DBE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t="18465"/>
          <a:stretch/>
        </p:blipFill>
        <p:spPr>
          <a:xfrm>
            <a:off x="359692" y="1632247"/>
            <a:ext cx="6455677" cy="3521868"/>
          </a:xfrm>
        </p:spPr>
      </p:pic>
      <p:pic>
        <p:nvPicPr>
          <p:cNvPr id="10" name="Content Placeholder 9" descr="A diagram of different types of shapes&#10;&#10;Description automatically generated">
            <a:extLst>
              <a:ext uri="{FF2B5EF4-FFF2-40B4-BE49-F238E27FC236}">
                <a16:creationId xmlns:a16="http://schemas.microsoft.com/office/drawing/2014/main" id="{76C6ADC3-C5F1-3781-00E7-9BCBFFFB7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5369" y="1266222"/>
            <a:ext cx="3879075" cy="5326405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9CD546-FF7B-1032-A339-1C4DFC05FC3C}"/>
              </a:ext>
            </a:extLst>
          </p:cNvPr>
          <p:cNvSpPr/>
          <p:nvPr/>
        </p:nvSpPr>
        <p:spPr>
          <a:xfrm>
            <a:off x="9323462" y="1153682"/>
            <a:ext cx="1384418" cy="478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4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527B1-9590-9442-BB95-EF12D380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SESANS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FEB7F-CB73-0E4D-8FE1-F99670C3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19</a:t>
            </a:fld>
            <a:endParaRPr lang="sv-S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2D4A4-EFB5-6A46-9D70-7AB1831F2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3881" y="2662464"/>
            <a:ext cx="8855714" cy="38128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3E1E9D-8B36-D84A-A934-880E45860F17}"/>
              </a:ext>
            </a:extLst>
          </p:cNvPr>
          <p:cNvSpPr/>
          <p:nvPr/>
        </p:nvSpPr>
        <p:spPr>
          <a:xfrm>
            <a:off x="1474762" y="1335643"/>
            <a:ext cx="69323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recognizes SESANS data and starts specific workflow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Automatic Hankel Transform of SANS models 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Access to all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models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07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2AB7-6912-804D-8D77-A3DA5054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Before we start…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07A23-A961-1047-84AD-CDEBC3D4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</a:t>
            </a:fld>
            <a:endParaRPr lang="sv-SE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605993C8-B82E-0529-10A7-B49F3E2BA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59" b="46090"/>
          <a:stretch/>
        </p:blipFill>
        <p:spPr>
          <a:xfrm>
            <a:off x="3501654" y="1118854"/>
            <a:ext cx="5643072" cy="258281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F24071-C8AB-FC73-6BA9-6AA5629A4D7D}"/>
              </a:ext>
            </a:extLst>
          </p:cNvPr>
          <p:cNvSpPr txBox="1"/>
          <p:nvPr/>
        </p:nvSpPr>
        <p:spPr>
          <a:xfrm>
            <a:off x="5381522" y="6394036"/>
            <a:ext cx="1883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 err="1">
                <a:solidFill>
                  <a:srgbClr val="666666"/>
                </a:solidFill>
              </a:rPr>
              <a:t>www.sasview.org</a:t>
            </a:r>
            <a:endParaRPr lang="en-SE" dirty="0">
              <a:solidFill>
                <a:srgbClr val="666666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D1908BE-8FEC-A6A9-69BE-07EEDEF9C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767" y="3701667"/>
            <a:ext cx="4790845" cy="256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8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E425-F3F9-114E-A02C-88F12137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functionality</a:t>
            </a:r>
            <a:r>
              <a:rPr lang="sv-S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50F1B-BCE0-FB4C-92B1-1470DD48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20</a:t>
            </a:fld>
            <a:endParaRPr lang="sv-S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6CA6E2-7206-F94D-8A4E-81C7572A603D}"/>
              </a:ext>
            </a:extLst>
          </p:cNvPr>
          <p:cNvGrpSpPr/>
          <p:nvPr/>
        </p:nvGrpSpPr>
        <p:grpSpPr>
          <a:xfrm>
            <a:off x="459509" y="1216975"/>
            <a:ext cx="10820813" cy="5440853"/>
            <a:chOff x="-1514265" y="986041"/>
            <a:chExt cx="11927675" cy="43433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3A5650-868F-D940-B44F-36210F2AF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20957" y="1064009"/>
              <a:ext cx="6387091" cy="4265413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5410CD-502D-5A46-A9DB-2FDD768855F9}"/>
                </a:ext>
              </a:extLst>
            </p:cNvPr>
            <p:cNvGrpSpPr/>
            <p:nvPr/>
          </p:nvGrpSpPr>
          <p:grpSpPr>
            <a:xfrm>
              <a:off x="-1514265" y="986041"/>
              <a:ext cx="11927675" cy="4197644"/>
              <a:chOff x="-1514265" y="986041"/>
              <a:chExt cx="11927675" cy="419764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D72CAE-63A4-0940-A934-910FCDE0339A}"/>
                  </a:ext>
                </a:extLst>
              </p:cNvPr>
              <p:cNvSpPr txBox="1"/>
              <p:nvPr/>
            </p:nvSpPr>
            <p:spPr>
              <a:xfrm>
                <a:off x="7692269" y="3745361"/>
                <a:ext cx="1335301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Analysis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527300-FDF2-A745-8B0B-3F9961CE88BE}"/>
                  </a:ext>
                </a:extLst>
              </p:cNvPr>
              <p:cNvSpPr txBox="1"/>
              <p:nvPr/>
            </p:nvSpPr>
            <p:spPr>
              <a:xfrm>
                <a:off x="7692269" y="4217285"/>
                <a:ext cx="2721141" cy="966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Fitting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Invariant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Pr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Inversion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Correlation Function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A8A285-ED64-DD49-AF64-D96BA9734995}"/>
                  </a:ext>
                </a:extLst>
              </p:cNvPr>
              <p:cNvSpPr txBox="1"/>
              <p:nvPr/>
            </p:nvSpPr>
            <p:spPr>
              <a:xfrm>
                <a:off x="-1474319" y="986041"/>
                <a:ext cx="940963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Tools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AA92E6-2835-924D-A371-F1628A3437D5}"/>
                  </a:ext>
                </a:extLst>
              </p:cNvPr>
              <p:cNvSpPr txBox="1"/>
              <p:nvPr/>
            </p:nvSpPr>
            <p:spPr>
              <a:xfrm>
                <a:off x="-1514265" y="1549270"/>
                <a:ext cx="3200399" cy="28110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Data Operation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SLD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Density/Volume </a:t>
                </a:r>
                <a:b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</a:b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Slit Size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Kiessig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Thickness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Q Resolution Estimator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Generic Scattering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Orientation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Python Shell/Editor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Image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File Converter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7DDB3CE-BB0B-7347-9AC5-1E740024B5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33356" y="1232113"/>
                <a:ext cx="2388667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19DF08-C110-6B4A-B5BA-429F60D912DA}"/>
              </a:ext>
            </a:extLst>
          </p:cNvPr>
          <p:cNvCxnSpPr>
            <a:cxnSpLocks/>
          </p:cNvCxnSpPr>
          <p:nvPr/>
        </p:nvCxnSpPr>
        <p:spPr>
          <a:xfrm flipH="1">
            <a:off x="4550405" y="6072997"/>
            <a:ext cx="424614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47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5D18-E045-2340-AC44-FCBA8465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Beyond Graphical User Interface (GUI)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5C4D4-829F-F248-A596-D5501CB7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21</a:t>
            </a:fld>
            <a:endParaRPr lang="sv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793D9-A5C4-9D4A-9F3B-87598CB04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0" y="2638233"/>
            <a:ext cx="3034477" cy="3894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6F87B-1A6C-9F4E-9863-948E652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67" y="3299385"/>
            <a:ext cx="3857747" cy="2989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01FD59-115E-7642-B9B9-F7E4657A1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508" y="2881972"/>
            <a:ext cx="3978310" cy="3407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B840E0-0290-3B47-81BC-4481F77395C0}"/>
              </a:ext>
            </a:extLst>
          </p:cNvPr>
          <p:cNvSpPr/>
          <p:nvPr/>
        </p:nvSpPr>
        <p:spPr>
          <a:xfrm>
            <a:off x="1103709" y="1467922"/>
            <a:ext cx="7543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cs typeface="Arial"/>
              </a:rPr>
              <a:t>Useful </a:t>
            </a:r>
            <a:r>
              <a:rPr lang="en-US" dirty="0">
                <a:latin typeface="Arial"/>
                <a:cs typeface="Arial"/>
              </a:rPr>
              <a:t>for batch jobs and reproducibility</a:t>
            </a: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Scripts</a:t>
            </a:r>
            <a:r>
              <a:rPr lang="en-US" sz="1800" dirty="0">
                <a:latin typeface="Arial"/>
                <a:cs typeface="Arial"/>
              </a:rPr>
              <a:t> can be run on computer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B0D7B-FD58-384A-9F06-660E1E9BAC57}"/>
              </a:ext>
            </a:extLst>
          </p:cNvPr>
          <p:cNvSpPr txBox="1"/>
          <p:nvPr/>
        </p:nvSpPr>
        <p:spPr>
          <a:xfrm>
            <a:off x="4599938" y="2512640"/>
            <a:ext cx="110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Before fit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2B087-0EC0-E04E-AA79-2A67F13615D7}"/>
              </a:ext>
            </a:extLst>
          </p:cNvPr>
          <p:cNvSpPr txBox="1"/>
          <p:nvPr/>
        </p:nvSpPr>
        <p:spPr>
          <a:xfrm>
            <a:off x="8136157" y="2518239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After</a:t>
            </a:r>
            <a:r>
              <a:rPr lang="sv-SE" dirty="0"/>
              <a:t> fit </a:t>
            </a:r>
          </a:p>
        </p:txBody>
      </p:sp>
    </p:spTree>
    <p:extLst>
      <p:ext uri="{BB962C8B-B14F-4D97-AF65-F5344CB8AC3E}">
        <p14:creationId xmlns:p14="http://schemas.microsoft.com/office/powerpoint/2010/main" val="175514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8207-A84D-53E7-9E2D-43C51186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Beyond Graphical User Interface (GUI)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22A64-C23C-2937-2E58-22D59708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22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270736-09AE-049B-03B3-31EE16E6D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709" y="2925160"/>
            <a:ext cx="9369309" cy="22767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SE" sz="2400" dirty="0">
                <a:latin typeface="Arial" panose="020B0604020202020204" pitchFamily="34" charset="0"/>
                <a:cs typeface="Arial" panose="020B0604020202020204" pitchFamily="34" charset="0"/>
              </a:rPr>
              <a:t>Python installation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E" sz="2400" dirty="0">
                <a:latin typeface="Arial" panose="020B0604020202020204" pitchFamily="34" charset="0"/>
                <a:cs typeface="Arial" panose="020B0604020202020204" pitchFamily="34" charset="0"/>
              </a:rPr>
              <a:t>For fitting, there is no need to install sasview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Pip install </a:t>
            </a:r>
            <a:r>
              <a:rPr lang="en-GB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sasmodels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sasdata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 bumps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It can be run on computer clusters (also with GPU)</a:t>
            </a:r>
            <a:endParaRPr lang="en-S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SE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3DF2B20-B1FF-D108-EE36-455101D8410E}"/>
              </a:ext>
            </a:extLst>
          </p:cNvPr>
          <p:cNvSpPr/>
          <p:nvPr/>
        </p:nvSpPr>
        <p:spPr>
          <a:xfrm>
            <a:off x="1094400" y="1446416"/>
            <a:ext cx="2275840" cy="9550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sasview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7ECCDFA-276B-289B-5645-41E6324D101E}"/>
              </a:ext>
            </a:extLst>
          </p:cNvPr>
          <p:cNvSpPr/>
          <p:nvPr/>
        </p:nvSpPr>
        <p:spPr>
          <a:xfrm>
            <a:off x="3503214" y="1446416"/>
            <a:ext cx="2275840" cy="9550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sasdata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50EDEAA-9DA4-CA19-B322-4B2F0BA33EEF}"/>
              </a:ext>
            </a:extLst>
          </p:cNvPr>
          <p:cNvSpPr/>
          <p:nvPr/>
        </p:nvSpPr>
        <p:spPr>
          <a:xfrm>
            <a:off x="5912028" y="1457037"/>
            <a:ext cx="2275840" cy="95504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sasmodels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7B34DC2-116D-CD8F-3D0E-460D0240D9DD}"/>
              </a:ext>
            </a:extLst>
          </p:cNvPr>
          <p:cNvSpPr/>
          <p:nvPr/>
        </p:nvSpPr>
        <p:spPr>
          <a:xfrm>
            <a:off x="8320842" y="1446416"/>
            <a:ext cx="2275840" cy="95504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bumps</a:t>
            </a:r>
          </a:p>
        </p:txBody>
      </p:sp>
    </p:spTree>
    <p:extLst>
      <p:ext uri="{BB962C8B-B14F-4D97-AF65-F5344CB8AC3E}">
        <p14:creationId xmlns:p14="http://schemas.microsoft.com/office/powerpoint/2010/main" val="177458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5A26F-0906-D5F8-9B09-E42F1715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8" y="265373"/>
            <a:ext cx="9587737" cy="657339"/>
          </a:xfrm>
        </p:spPr>
        <p:txBody>
          <a:bodyPr>
            <a:normAutofit fontScale="90000"/>
          </a:bodyPr>
          <a:lstStyle/>
          <a:p>
            <a:r>
              <a:rPr lang="en-US" dirty="0"/>
              <a:t>Student projects and ”external”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F3C1-DEBD-6BB5-AB52-E43585D4E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461" y="1281046"/>
            <a:ext cx="5904277" cy="4768062"/>
          </a:xfrm>
        </p:spPr>
        <p:txBody>
          <a:bodyPr/>
          <a:lstStyle/>
          <a:p>
            <a:r>
              <a:rPr lang="en-US" dirty="0"/>
              <a:t>Simultaneous SAXS and SANS fitting</a:t>
            </a:r>
          </a:p>
          <a:p>
            <a:r>
              <a:rPr lang="en-US" dirty="0"/>
              <a:t>Improvements in:</a:t>
            </a:r>
          </a:p>
          <a:p>
            <a:pPr lvl="1"/>
            <a:r>
              <a:rPr lang="en-US" dirty="0"/>
              <a:t>Plotting</a:t>
            </a:r>
          </a:p>
          <a:p>
            <a:pPr lvl="1"/>
            <a:r>
              <a:rPr lang="en-US" dirty="0"/>
              <a:t>Data structure</a:t>
            </a:r>
          </a:p>
          <a:p>
            <a:pPr lvl="1"/>
            <a:r>
              <a:rPr lang="en-US" dirty="0"/>
              <a:t>Documentation</a:t>
            </a:r>
          </a:p>
          <a:p>
            <a:pPr lvl="1"/>
            <a:r>
              <a:rPr lang="en-US" dirty="0"/>
              <a:t>Plugin Editor</a:t>
            </a:r>
          </a:p>
          <a:p>
            <a:pPr lvl="1"/>
            <a:r>
              <a:rPr lang="en-US" dirty="0"/>
              <a:t>Slicers</a:t>
            </a:r>
          </a:p>
          <a:p>
            <a:pPr lvl="1"/>
            <a:r>
              <a:rPr lang="en-US" dirty="0"/>
              <a:t>Generic Scattering Calculator</a:t>
            </a:r>
          </a:p>
          <a:p>
            <a:r>
              <a:rPr lang="en-US" dirty="0"/>
              <a:t>Web-based API</a:t>
            </a:r>
          </a:p>
          <a:p>
            <a:r>
              <a:rPr lang="en-US" dirty="0"/>
              <a:t>Pore size distributions</a:t>
            </a:r>
          </a:p>
          <a:p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EFEEE26-C01C-92B6-36AE-25EF5845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475" y="1419383"/>
            <a:ext cx="3955064" cy="3719973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331ACC3-EF3D-8484-BD92-D1A8382D0AE3}"/>
              </a:ext>
            </a:extLst>
          </p:cNvPr>
          <p:cNvSpPr txBox="1">
            <a:spLocks/>
          </p:cNvSpPr>
          <p:nvPr/>
        </p:nvSpPr>
        <p:spPr>
          <a:xfrm>
            <a:off x="5838412" y="5750127"/>
            <a:ext cx="6498738" cy="1193778"/>
          </a:xfrm>
          <a:prstGeom prst="rect">
            <a:avLst/>
          </a:prstGeom>
        </p:spPr>
        <p:txBody>
          <a:bodyPr vert="horz" lIns="0" tIns="45720" rIns="1800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Contributors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b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Iestyn </a:t>
            </a:r>
            <a:r>
              <a:rPr lang="en-GB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Cadwallader-Jones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Nouhalia Agouzal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Dorian Lozano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Julius </a:t>
            </a: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Karliczek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(ILL)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Ellis Hewi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s, James </a:t>
            </a: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Crake-Merani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Ruben Lopes 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(ISIS)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Alex Zheng 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(NIST)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Brayden Miller (NIST)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Xael Shan (NIST)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Anita Zhang (Princeton), Kristian </a:t>
            </a: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Lytje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Arhus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University)</a:t>
            </a:r>
            <a:endParaRPr lang="en-SE" sz="15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SE"/>
          </a:p>
          <a:p>
            <a:endParaRPr lang="en-SE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DC6D5E1-FECF-03A4-4C75-9CDCEC340D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5925"/>
          <a:stretch/>
        </p:blipFill>
        <p:spPr>
          <a:xfrm>
            <a:off x="5384620" y="2625410"/>
            <a:ext cx="3530890" cy="301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7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69226-6B33-EB4F-BE8D-368DACFE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Generic Scattering calculator improvements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BFB8B-532C-1F40-8CA0-E9E744E0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24</a:t>
            </a:fld>
            <a:endParaRPr lang="sv-SE" dirty="0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C420B3B0-06A0-282F-724D-D05E7B38F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0383" y="1143591"/>
            <a:ext cx="5009557" cy="3401550"/>
          </a:xfrm>
        </p:spPr>
      </p:pic>
      <p:sp>
        <p:nvSpPr>
          <p:cNvPr id="9" name="Shape 392">
            <a:extLst>
              <a:ext uri="{FF2B5EF4-FFF2-40B4-BE49-F238E27FC236}">
                <a16:creationId xmlns:a16="http://schemas.microsoft.com/office/drawing/2014/main" id="{0D718083-910C-3740-9051-5159A1244AA4}"/>
              </a:ext>
            </a:extLst>
          </p:cNvPr>
          <p:cNvSpPr/>
          <p:nvPr/>
        </p:nvSpPr>
        <p:spPr>
          <a:xfrm>
            <a:off x="6797705" y="1593767"/>
            <a:ext cx="661837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1" dirty="0"/>
              <a:t>Magnetic/polarized SANS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Generic Scattering Calculator supports magnetic/polarized SANS 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Coordinate data in VTK formats supported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en-US" sz="2000" b="0" dirty="0"/>
          </a:p>
        </p:txBody>
      </p:sp>
      <p:sp>
        <p:nvSpPr>
          <p:cNvPr id="10" name="Shape 393">
            <a:extLst>
              <a:ext uri="{FF2B5EF4-FFF2-40B4-BE49-F238E27FC236}">
                <a16:creationId xmlns:a16="http://schemas.microsoft.com/office/drawing/2014/main" id="{56F28426-4F48-9040-B0AE-E1BCF94E766E}"/>
              </a:ext>
            </a:extLst>
          </p:cNvPr>
          <p:cNvSpPr/>
          <p:nvPr/>
        </p:nvSpPr>
        <p:spPr>
          <a:xfrm>
            <a:off x="6797705" y="3457141"/>
            <a:ext cx="5394295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Interacting bio-molecules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Generate scattering profile from PDB file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Save as a custom/plugin model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Use for fitting with structure factors (including beta approximation)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PDB reader and engine refactored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713AB6-1DA1-4249-8C66-967B6C7471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995" y="4651148"/>
            <a:ext cx="1457891" cy="10934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1480B4-45F6-0641-A022-7164E1DAB5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2965" y="4660647"/>
            <a:ext cx="1312905" cy="1125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8AF4BE-6825-5540-9353-998E014069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2592" y="4647812"/>
            <a:ext cx="1358702" cy="1158110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8FC19FDB-0752-B743-D254-E22C536E6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67" y="5902085"/>
            <a:ext cx="7489551" cy="816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9675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Validation of electron-microscopy maps using solution small-angle X-ray scattering</a:t>
            </a:r>
          </a:p>
          <a:p>
            <a:pPr defTabSz="914400"/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0000"/>
                </a:solidFill>
                <a:effectLst/>
                <a:latin typeface="Verdana" panose="020B0604030504040204" pitchFamily="34" charset="0"/>
                <a:hlinkClick r:id="rId7"/>
              </a:rPr>
              <a:t>Kristian Lytje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 and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0000"/>
                </a:solidFill>
                <a:effectLst/>
                <a:latin typeface="Verdana" panose="020B0604030504040204" pitchFamily="34" charset="0"/>
                <a:hlinkClick r:id="rId8"/>
              </a:rPr>
              <a:t>Jan Skov Pedersen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0000"/>
                </a:solidFill>
                <a:effectLst/>
                <a:latin typeface="Verdana" panose="020B0604030504040204" pitchFamily="34" charset="0"/>
              </a:rPr>
              <a:t>, Volume 80| Part 7| July 2024| Pages 493-505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29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00FD-A164-EA22-40F3-F46495522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SasView</a:t>
            </a:r>
            <a:r>
              <a:rPr lang="en-US" dirty="0"/>
              <a:t> 6.0.0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5B601-4C19-560A-4CBF-C3D33351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25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EBF43-F14E-5577-DA7E-9DAA2091A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39" y="1353935"/>
            <a:ext cx="4622446" cy="4768062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Orientation viewer available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Corfunc</a:t>
            </a:r>
            <a:r>
              <a:rPr lang="en-GB" dirty="0"/>
              <a:t> perspective refactored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Simultaneous fitting allows for a weighting scheme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Preferences panel with display and plotting options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Improved label handling on plots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Residuals plots refactored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PDB reader refactored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Wedge slicer added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Sasdata</a:t>
            </a:r>
            <a:r>
              <a:rPr lang="en-GB" dirty="0"/>
              <a:t> package separated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Custom Model writing tutorial</a:t>
            </a:r>
          </a:p>
          <a:p>
            <a:endParaRPr lang="en-S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E3AAC41-49C5-9DAD-E2C1-30CEF0ED696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8735292" y="1411520"/>
            <a:ext cx="3333750" cy="369868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A26874-08EF-390F-41E7-DA6450702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259" y="1215703"/>
            <a:ext cx="4152900" cy="2603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6658E8-9B71-A572-6802-A8D13E392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738" y="3808545"/>
            <a:ext cx="4705350" cy="2994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F3EF28-8208-26DA-5A6A-737BAF1932B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1631" y="4137118"/>
            <a:ext cx="3165139" cy="2342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76A6EF-C8DB-6716-BC20-0ECAFB8CE0E1}"/>
              </a:ext>
            </a:extLst>
          </p:cNvPr>
          <p:cNvSpPr txBox="1"/>
          <p:nvPr/>
        </p:nvSpPr>
        <p:spPr>
          <a:xfrm>
            <a:off x="87923" y="6553220"/>
            <a:ext cx="6107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SasView</a:t>
            </a:r>
            <a:r>
              <a:rPr lang="en-US" sz="1400" dirty="0"/>
              <a:t>/</a:t>
            </a:r>
            <a:r>
              <a:rPr lang="en-US" sz="1400" dirty="0" err="1"/>
              <a:t>sasview</a:t>
            </a:r>
            <a:r>
              <a:rPr lang="en-US" sz="1400" dirty="0"/>
              <a:t>/releases/tag/v6.0.0</a:t>
            </a:r>
          </a:p>
        </p:txBody>
      </p:sp>
    </p:spTree>
    <p:extLst>
      <p:ext uri="{BB962C8B-B14F-4D97-AF65-F5344CB8AC3E}">
        <p14:creationId xmlns:p14="http://schemas.microsoft.com/office/powerpoint/2010/main" val="5291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D51B-0B60-2BE6-86EB-DD733369E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13122"/>
            <a:ext cx="9360000" cy="657339"/>
          </a:xfrm>
        </p:spPr>
        <p:txBody>
          <a:bodyPr>
            <a:normAutofit fontScale="90000"/>
          </a:bodyPr>
          <a:lstStyle/>
          <a:p>
            <a:r>
              <a:rPr lang="en-SE"/>
              <a:t>Features </a:t>
            </a:r>
            <a:r>
              <a:rPr lang="en-GB" dirty="0"/>
              <a:t>beyond</a:t>
            </a:r>
            <a:r>
              <a:rPr lang="en-SE"/>
              <a:t> 6.0.0</a:t>
            </a:r>
            <a:r>
              <a:rPr lang="sv-SE" dirty="0"/>
              <a:t> - </a:t>
            </a:r>
            <a:r>
              <a:rPr lang="sv-SE" dirty="0" err="1"/>
              <a:t>particle</a:t>
            </a:r>
            <a:r>
              <a:rPr lang="sv-SE" dirty="0"/>
              <a:t> editor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3FCC4-E8CE-C680-00C9-09921A1F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26</a:t>
            </a:fld>
            <a:endParaRPr lang="sv-SE"/>
          </a:p>
        </p:txBody>
      </p:sp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5A160ACF-9951-D9F0-B0A7-A12DDC74A3BB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2532066" y="1327676"/>
            <a:ext cx="6434134" cy="483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FFAB7-953D-7CE7-A8F0-B0811FE7E0FF}"/>
              </a:ext>
            </a:extLst>
          </p:cNvPr>
          <p:cNvSpPr txBox="1"/>
          <p:nvPr/>
        </p:nvSpPr>
        <p:spPr>
          <a:xfrm>
            <a:off x="352586" y="1816924"/>
            <a:ext cx="2039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Define functions</a:t>
            </a:r>
          </a:p>
          <a:p>
            <a:pPr algn="ctr"/>
            <a:r>
              <a:rPr lang="en-GB" dirty="0" err="1">
                <a:solidFill>
                  <a:schemeClr val="accent1"/>
                </a:solidFill>
              </a:rPr>
              <a:t>sld</a:t>
            </a:r>
            <a:r>
              <a:rPr lang="en-GB" dirty="0"/>
              <a:t> and (optionally) </a:t>
            </a:r>
          </a:p>
          <a:p>
            <a:pPr algn="ctr"/>
            <a:r>
              <a:rPr lang="en-GB" dirty="0">
                <a:solidFill>
                  <a:schemeClr val="accent1"/>
                </a:solidFill>
              </a:rPr>
              <a:t>magnetism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D0332B-81FB-6462-0431-944A24B26F37}"/>
              </a:ext>
            </a:extLst>
          </p:cNvPr>
          <p:cNvCxnSpPr/>
          <p:nvPr/>
        </p:nvCxnSpPr>
        <p:spPr>
          <a:xfrm>
            <a:off x="1206500" y="2901186"/>
            <a:ext cx="1244600" cy="425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6E6A352-DB5A-10C9-4558-E27A8124EBAC}"/>
              </a:ext>
            </a:extLst>
          </p:cNvPr>
          <p:cNvSpPr txBox="1"/>
          <p:nvPr/>
        </p:nvSpPr>
        <p:spPr>
          <a:xfrm>
            <a:off x="9747116" y="1904236"/>
            <a:ext cx="185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sld</a:t>
            </a:r>
            <a:r>
              <a:rPr lang="en-GB" dirty="0"/>
              <a:t> / magnetism</a:t>
            </a:r>
          </a:p>
          <a:p>
            <a:r>
              <a:rPr lang="en-GB" dirty="0"/>
              <a:t>“x-ray” projection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AFE870-CFA1-96E3-859E-A2F0D8307DE0}"/>
              </a:ext>
            </a:extLst>
          </p:cNvPr>
          <p:cNvSpPr txBox="1"/>
          <p:nvPr/>
        </p:nvSpPr>
        <p:spPr>
          <a:xfrm>
            <a:off x="9912483" y="3669771"/>
            <a:ext cx="1688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sld</a:t>
            </a:r>
            <a:r>
              <a:rPr lang="en-GB" dirty="0"/>
              <a:t> / magnetism</a:t>
            </a:r>
          </a:p>
          <a:p>
            <a:r>
              <a:rPr lang="en-GB" dirty="0"/>
              <a:t>cross section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01C34A-48C7-6648-FA9E-92C73182DFA4}"/>
              </a:ext>
            </a:extLst>
          </p:cNvPr>
          <p:cNvCxnSpPr>
            <a:stCxn id="12" idx="1"/>
          </p:cNvCxnSpPr>
          <p:nvPr/>
        </p:nvCxnSpPr>
        <p:spPr>
          <a:xfrm flipH="1">
            <a:off x="8870950" y="2227402"/>
            <a:ext cx="876166" cy="17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FE3D78-B009-73EA-1F03-4DBB514E6723}"/>
              </a:ext>
            </a:extLst>
          </p:cNvPr>
          <p:cNvCxnSpPr>
            <a:stCxn id="13" idx="1"/>
          </p:cNvCxnSpPr>
          <p:nvPr/>
        </p:nvCxnSpPr>
        <p:spPr>
          <a:xfrm flipH="1">
            <a:off x="8870950" y="3992937"/>
            <a:ext cx="1041533" cy="127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173670-5FBA-CEDD-CD75-103CAE47961D}"/>
              </a:ext>
            </a:extLst>
          </p:cNvPr>
          <p:cNvSpPr txBox="1"/>
          <p:nvPr/>
        </p:nvSpPr>
        <p:spPr>
          <a:xfrm>
            <a:off x="9556750" y="4977422"/>
            <a:ext cx="196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Magnetic field</a:t>
            </a:r>
          </a:p>
          <a:p>
            <a:r>
              <a:rPr lang="en-GB" dirty="0"/>
              <a:t>controls for display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D7B103-BB35-5F00-3B59-24802238F59E}"/>
              </a:ext>
            </a:extLst>
          </p:cNvPr>
          <p:cNvCxnSpPr>
            <a:stCxn id="16" idx="1"/>
          </p:cNvCxnSpPr>
          <p:nvPr/>
        </p:nvCxnSpPr>
        <p:spPr>
          <a:xfrm flipH="1">
            <a:off x="8870950" y="5300588"/>
            <a:ext cx="685800" cy="13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09FE52A-3046-3A01-CB97-17EBD176AC14}"/>
              </a:ext>
            </a:extLst>
          </p:cNvPr>
          <p:cNvSpPr txBox="1"/>
          <p:nvPr/>
        </p:nvSpPr>
        <p:spPr>
          <a:xfrm>
            <a:off x="441147" y="4960817"/>
            <a:ext cx="1486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Feedback on</a:t>
            </a:r>
          </a:p>
          <a:p>
            <a:r>
              <a:rPr lang="en-GB" dirty="0"/>
              <a:t>code and calculations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0E0809-8E73-3911-78B8-11BE0B0CBBBD}"/>
              </a:ext>
            </a:extLst>
          </p:cNvPr>
          <p:cNvSpPr txBox="1"/>
          <p:nvPr/>
        </p:nvSpPr>
        <p:spPr>
          <a:xfrm>
            <a:off x="3625850" y="6279386"/>
            <a:ext cx="1818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“Recompile” and </a:t>
            </a:r>
          </a:p>
          <a:p>
            <a:r>
              <a:rPr lang="en-GB" dirty="0"/>
              <a:t>update display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85F74EB-DCFE-0E82-5787-4A6324264D5C}"/>
              </a:ext>
            </a:extLst>
          </p:cNvPr>
          <p:cNvCxnSpPr/>
          <p:nvPr/>
        </p:nvCxnSpPr>
        <p:spPr>
          <a:xfrm flipV="1">
            <a:off x="1748157" y="5367947"/>
            <a:ext cx="1572893" cy="6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35966F-4FAA-9E7D-31D6-25626FFB6B88}"/>
              </a:ext>
            </a:extLst>
          </p:cNvPr>
          <p:cNvSpPr txBox="1"/>
          <p:nvPr/>
        </p:nvSpPr>
        <p:spPr>
          <a:xfrm>
            <a:off x="6550049" y="6279386"/>
            <a:ext cx="1106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Compute </a:t>
            </a:r>
          </a:p>
          <a:p>
            <a:r>
              <a:rPr lang="en-GB" dirty="0"/>
              <a:t>scattering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F3EFC6-8885-2CE0-9E9B-D4CCAE3FEF0A}"/>
              </a:ext>
            </a:extLst>
          </p:cNvPr>
          <p:cNvCxnSpPr>
            <a:stCxn id="19" idx="0"/>
          </p:cNvCxnSpPr>
          <p:nvPr/>
        </p:nvCxnSpPr>
        <p:spPr>
          <a:xfrm flipV="1">
            <a:off x="4535138" y="4895086"/>
            <a:ext cx="1751362" cy="138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7C812B-64EC-1479-23E4-129B9AB18535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103149" y="4977422"/>
            <a:ext cx="0" cy="1301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98D841E-44D5-8DF0-DDDF-CEA04D68DE0D}"/>
              </a:ext>
            </a:extLst>
          </p:cNvPr>
          <p:cNvSpPr txBox="1"/>
          <p:nvPr/>
        </p:nvSpPr>
        <p:spPr>
          <a:xfrm>
            <a:off x="8870950" y="6475270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E" dirty="0">
                <a:solidFill>
                  <a:srgbClr val="666666"/>
                </a:solidFill>
              </a:rPr>
              <a:t>Lucas Willkins (ISIS)</a:t>
            </a:r>
          </a:p>
        </p:txBody>
      </p:sp>
    </p:spTree>
    <p:extLst>
      <p:ext uri="{BB962C8B-B14F-4D97-AF65-F5344CB8AC3E}">
        <p14:creationId xmlns:p14="http://schemas.microsoft.com/office/powerpoint/2010/main" val="36304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4944-BE9D-AA47-A285-603A5884C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8" y="265373"/>
            <a:ext cx="9667613" cy="657339"/>
          </a:xfrm>
        </p:spPr>
        <p:txBody>
          <a:bodyPr>
            <a:normAutofit fontScale="90000"/>
          </a:bodyPr>
          <a:lstStyle/>
          <a:p>
            <a:r>
              <a:rPr lang="en-GB" dirty="0"/>
              <a:t>Resources for users and developers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BAAD6-7277-7446-89C0-57F71BEC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27</a:t>
            </a:fld>
            <a:endParaRPr lang="sv-S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251187-A11A-6B42-B48A-C7372305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63" y="3952441"/>
            <a:ext cx="3620485" cy="2824900"/>
          </a:xfrm>
          <a:prstGeom prst="rect">
            <a:avLst/>
          </a:prstGeom>
          <a:ln>
            <a:solidFill>
              <a:srgbClr val="626262"/>
            </a:solidFill>
          </a:ln>
        </p:spPr>
      </p:pic>
      <p:sp>
        <p:nvSpPr>
          <p:cNvPr id="10" name="Google Shape;423;p53">
            <a:extLst>
              <a:ext uri="{FF2B5EF4-FFF2-40B4-BE49-F238E27FC236}">
                <a16:creationId xmlns:a16="http://schemas.microsoft.com/office/drawing/2014/main" id="{D3F8C1D9-5C55-7B45-851F-FBB646700962}"/>
              </a:ext>
            </a:extLst>
          </p:cNvPr>
          <p:cNvSpPr txBox="1"/>
          <p:nvPr/>
        </p:nvSpPr>
        <p:spPr>
          <a:xfrm>
            <a:off x="446970" y="1341105"/>
            <a:ext cx="4790608" cy="459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Website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Documentation</a:t>
            </a: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in-program &amp; online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Written Tutorials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Video Tutorials (YouTube)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Taught Courses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scattering schools/workshops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university courses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 err="1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Bootcamps</a:t>
            </a:r>
            <a:r>
              <a:rPr lang="en-GB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 &amp; regional workshops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e-Learning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Slack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Twitter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(Marketplace)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endParaRPr lang="en"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help@sasview.org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users@sasview.org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A4F32C-810C-3B44-996E-63CAD3F65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289" y="1276139"/>
            <a:ext cx="3601800" cy="2671172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CD2ED0-D8E2-4C45-AB3D-BDC095122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603" y="3952441"/>
            <a:ext cx="4969608" cy="2354266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14" name="Google Shape;434;p54">
            <a:extLst>
              <a:ext uri="{FF2B5EF4-FFF2-40B4-BE49-F238E27FC236}">
                <a16:creationId xmlns:a16="http://schemas.microsoft.com/office/drawing/2014/main" id="{BB8F4D32-2391-9E4E-B1D3-1ED6804B4522}"/>
              </a:ext>
            </a:extLst>
          </p:cNvPr>
          <p:cNvPicPr preferRelativeResize="0"/>
          <p:nvPr/>
        </p:nvPicPr>
        <p:blipFill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2134" y="1548434"/>
            <a:ext cx="3808599" cy="2634194"/>
          </a:xfrm>
          <a:prstGeom prst="rect">
            <a:avLst/>
          </a:prstGeom>
          <a:noFill/>
          <a:ln>
            <a:solidFill>
              <a:srgbClr val="626262"/>
            </a:solidFill>
          </a:ln>
        </p:spPr>
      </p:pic>
    </p:spTree>
    <p:extLst>
      <p:ext uri="{BB962C8B-B14F-4D97-AF65-F5344CB8AC3E}">
        <p14:creationId xmlns:p14="http://schemas.microsoft.com/office/powerpoint/2010/main" val="152344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38505-25C6-5DD9-33C7-E91CD69A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 Contributor Camp in Lund, Jan 9-10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A930DCA-0063-1E72-1FA9-6CD4B1FEA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863" y="1265465"/>
            <a:ext cx="6249890" cy="417083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A2812F-6E37-F451-8BA7-1D0DB9365C4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48284" y="6372534"/>
            <a:ext cx="4993785" cy="486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indico.linxs.lu.se</a:t>
            </a:r>
            <a:r>
              <a:rPr lang="en-US" sz="2400" dirty="0"/>
              <a:t>/event/526/</a:t>
            </a:r>
          </a:p>
        </p:txBody>
      </p:sp>
      <p:pic>
        <p:nvPicPr>
          <p:cNvPr id="8" name="Picture 7" descr="A white sheet with black text&#10;&#10;Description automatically generated">
            <a:extLst>
              <a:ext uri="{FF2B5EF4-FFF2-40B4-BE49-F238E27FC236}">
                <a16:creationId xmlns:a16="http://schemas.microsoft.com/office/drawing/2014/main" id="{6A4A67EA-57D6-9FFB-E68C-FCD0ED230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699" y="1265464"/>
            <a:ext cx="5298740" cy="417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1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7762-F0C7-C534-DC4C-94B89AE60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SAS Data Clinic</a:t>
            </a:r>
          </a:p>
        </p:txBody>
      </p:sp>
      <p:pic>
        <p:nvPicPr>
          <p:cNvPr id="6" name="Picture 5" descr="A screenshot of a medical clinic&#10;&#10;Description automatically generated">
            <a:extLst>
              <a:ext uri="{FF2B5EF4-FFF2-40B4-BE49-F238E27FC236}">
                <a16:creationId xmlns:a16="http://schemas.microsoft.com/office/drawing/2014/main" id="{68B83A4A-A009-6226-2901-994286EF0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257" y="1352811"/>
            <a:ext cx="6188011" cy="5341786"/>
          </a:xfrm>
          <a:prstGeom prst="rect">
            <a:avLst/>
          </a:prstGeom>
        </p:spPr>
      </p:pic>
      <p:pic>
        <p:nvPicPr>
          <p:cNvPr id="1026" name="Picture 2" descr="A List Of Black Friday Deals, Combos ...">
            <a:extLst>
              <a:ext uri="{FF2B5EF4-FFF2-40B4-BE49-F238E27FC236}">
                <a16:creationId xmlns:a16="http://schemas.microsoft.com/office/drawing/2014/main" id="{A98E8592-AA65-A46F-2770-EE3C868EE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09" y="2325079"/>
            <a:ext cx="32893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90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21A9-1C45-4663-3793-1FE1DED9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F0F5C-4D93-9C1F-ACEC-3C800B0FA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1" y="1562400"/>
            <a:ext cx="9360000" cy="4768062"/>
          </a:xfrm>
        </p:spPr>
        <p:txBody>
          <a:bodyPr/>
          <a:lstStyle/>
          <a:p>
            <a:r>
              <a:rPr lang="en-US" dirty="0"/>
              <a:t>Principles of Small Angle Scattering Data Analysis</a:t>
            </a:r>
          </a:p>
          <a:p>
            <a:r>
              <a:rPr lang="en-US" dirty="0"/>
              <a:t>Main functionalities of </a:t>
            </a:r>
            <a:r>
              <a:rPr lang="en-US" dirty="0" err="1"/>
              <a:t>SasView</a:t>
            </a:r>
            <a:endParaRPr lang="en-US" dirty="0"/>
          </a:p>
          <a:p>
            <a:r>
              <a:rPr lang="en-US" dirty="0"/>
              <a:t>Newly developed features</a:t>
            </a:r>
          </a:p>
          <a:p>
            <a:r>
              <a:rPr lang="en-US" dirty="0" err="1"/>
              <a:t>SasView</a:t>
            </a:r>
            <a:r>
              <a:rPr lang="en-US" dirty="0"/>
              <a:t> Community</a:t>
            </a:r>
          </a:p>
          <a:p>
            <a:r>
              <a:rPr lang="en-US" dirty="0"/>
              <a:t>Hands-on session </a:t>
            </a:r>
          </a:p>
          <a:p>
            <a:pPr lvl="1"/>
            <a:r>
              <a:rPr lang="en-US" dirty="0"/>
              <a:t>Creating custom plugin models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09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DDE0-333F-4040-B972-12975E13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contribute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8EE5E-30E5-3D4B-8F20-6A894BA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30</a:t>
            </a:fld>
            <a:endParaRPr lang="sv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076FA81-10E4-0144-9C0A-D9E33D90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7222286" cy="47680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Respond to queries posted to </a:t>
            </a:r>
            <a:r>
              <a:rPr lang="en-US" dirty="0">
                <a:hlinkClick r:id="rId2"/>
              </a:rPr>
              <a:t>help@sasview.org</a:t>
            </a:r>
            <a:r>
              <a:rPr lang="en-US" dirty="0"/>
              <a:t> or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Teach others how to get the best from </a:t>
            </a:r>
            <a:r>
              <a:rPr lang="en-US" dirty="0" err="1"/>
              <a:t>SasView</a:t>
            </a:r>
            <a:endParaRPr lang="en-US" dirty="0"/>
          </a:p>
          <a:p>
            <a:r>
              <a:rPr lang="en-US" dirty="0"/>
              <a:t>Write and improve documentation</a:t>
            </a:r>
          </a:p>
          <a:p>
            <a:r>
              <a:rPr lang="en-US" dirty="0"/>
              <a:t>Write and record tutorials</a:t>
            </a:r>
          </a:p>
          <a:p>
            <a:r>
              <a:rPr lang="en-US" dirty="0"/>
              <a:t>Test </a:t>
            </a:r>
            <a:r>
              <a:rPr lang="en-US" dirty="0" err="1"/>
              <a:t>SasView</a:t>
            </a:r>
            <a:r>
              <a:rPr lang="en-US" dirty="0"/>
              <a:t> (over and over!) and write bug reports</a:t>
            </a:r>
          </a:p>
          <a:p>
            <a:r>
              <a:rPr lang="en-US" dirty="0"/>
              <a:t>Provide new plugin models</a:t>
            </a:r>
          </a:p>
          <a:p>
            <a:r>
              <a:rPr lang="en-US" dirty="0"/>
              <a:t>Deploy and improve automated testing</a:t>
            </a:r>
          </a:p>
          <a:p>
            <a:r>
              <a:rPr lang="en-US" dirty="0"/>
              <a:t>Review the code contributions of others</a:t>
            </a:r>
          </a:p>
          <a:p>
            <a:r>
              <a:rPr lang="en-US" dirty="0"/>
              <a:t>Develop code in Python3/C and </a:t>
            </a:r>
            <a:r>
              <a:rPr lang="en-US" dirty="0" err="1"/>
              <a:t>PyQt</a:t>
            </a:r>
            <a:r>
              <a:rPr lang="en-US" dirty="0"/>
              <a:t>/Matplotlib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9FC21A-499D-004F-9701-70DE1188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284" y="2334706"/>
            <a:ext cx="3618793" cy="2728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28A37B-5934-2147-8499-C30AEF1F884B}"/>
              </a:ext>
            </a:extLst>
          </p:cNvPr>
          <p:cNvSpPr txBox="1"/>
          <p:nvPr/>
        </p:nvSpPr>
        <p:spPr>
          <a:xfrm>
            <a:off x="4347001" y="6270094"/>
            <a:ext cx="287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rgbClr val="00B0F0"/>
                </a:solidFill>
              </a:rPr>
              <a:t>www.sasview.org</a:t>
            </a:r>
            <a:r>
              <a:rPr lang="en-GB" dirty="0">
                <a:solidFill>
                  <a:srgbClr val="00B0F0"/>
                </a:solidFill>
              </a:rPr>
              <a:t>/contribute</a:t>
            </a:r>
          </a:p>
        </p:txBody>
      </p:sp>
    </p:spTree>
    <p:extLst>
      <p:ext uri="{BB962C8B-B14F-4D97-AF65-F5344CB8AC3E}">
        <p14:creationId xmlns:p14="http://schemas.microsoft.com/office/powerpoint/2010/main" val="272026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6C15-CFFB-340B-BEEA-4A4C92A91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Resources for contributors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581F1-F3D6-27C2-0938-51919E7B6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31</a:t>
            </a:fld>
            <a:endParaRPr lang="sv-S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29A7602-C716-A6F0-1B32-3BEBC7A43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058" y="2423105"/>
            <a:ext cx="4337640" cy="370060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1BC8BE-D121-5550-842E-C3133198205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3709" y="982302"/>
            <a:ext cx="9360000" cy="50707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SE" dirty="0"/>
              <a:t>Reducing entry barier and improving release cycles frequency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28F91A-472C-F858-99F7-E3F446AF52F3}"/>
              </a:ext>
            </a:extLst>
          </p:cNvPr>
          <p:cNvSpPr txBox="1"/>
          <p:nvPr/>
        </p:nvSpPr>
        <p:spPr>
          <a:xfrm>
            <a:off x="713508" y="6123708"/>
            <a:ext cx="6100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600" dirty="0">
                <a:solidFill>
                  <a:srgbClr val="666666"/>
                </a:solidFill>
                <a:hlinkClick r:id="rId3"/>
              </a:rPr>
              <a:t>https://e-learning.pan-training.eu/course/view.php?id=52</a:t>
            </a:r>
            <a:endParaRPr lang="en-SE" sz="1600" dirty="0">
              <a:solidFill>
                <a:srgbClr val="66666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A9FBA9-D4DE-59FD-E5C4-F1DD0CF97237}"/>
              </a:ext>
            </a:extLst>
          </p:cNvPr>
          <p:cNvSpPr txBox="1"/>
          <p:nvPr/>
        </p:nvSpPr>
        <p:spPr>
          <a:xfrm>
            <a:off x="1349058" y="1361761"/>
            <a:ext cx="2717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E" dirty="0">
                <a:latin typeface="Arial" panose="020B0604020202020204" pitchFamily="34" charset="0"/>
                <a:cs typeface="Arial" panose="020B0604020202020204" pitchFamily="34" charset="0"/>
              </a:rPr>
              <a:t>Faster release cycles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E" dirty="0">
                <a:latin typeface="Arial" panose="020B0604020202020204" pitchFamily="34" charset="0"/>
                <a:cs typeface="Arial" panose="020B0604020202020204" pitchFamily="34" charset="0"/>
              </a:rPr>
              <a:t>E-learning course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E" dirty="0">
                <a:latin typeface="Arial" panose="020B0604020202020204" pitchFamily="34" charset="0"/>
                <a:cs typeface="Arial" panose="020B0604020202020204" pitchFamily="34" charset="0"/>
              </a:rPr>
              <a:t>Contributor Camp</a:t>
            </a:r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10A84B38-3B1E-0B47-CD5B-A688C31D1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871" y="2577303"/>
            <a:ext cx="4932424" cy="370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E3B1791-BB01-9C8E-FF2A-EB992A899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871" y="1418461"/>
            <a:ext cx="2177042" cy="107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7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8E43-C5F4-1DD7-BDCE-4A7E6EC89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Hands-on </a:t>
            </a:r>
            <a:r>
              <a:rPr lang="en-US" dirty="0"/>
              <a:t>session</a:t>
            </a:r>
          </a:p>
        </p:txBody>
      </p:sp>
      <p:pic>
        <p:nvPicPr>
          <p:cNvPr id="6" name="Picture 5" descr="A white text with blue text&#10;&#10;Description automatically generated">
            <a:extLst>
              <a:ext uri="{FF2B5EF4-FFF2-40B4-BE49-F238E27FC236}">
                <a16:creationId xmlns:a16="http://schemas.microsoft.com/office/drawing/2014/main" id="{9C82A9CB-1698-533C-BA81-112971A8C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498" y="1476756"/>
            <a:ext cx="7772400" cy="448782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86A653-150F-AAB6-20AF-02342B2EFE8B}"/>
              </a:ext>
            </a:extLst>
          </p:cNvPr>
          <p:cNvGrpSpPr/>
          <p:nvPr/>
        </p:nvGrpSpPr>
        <p:grpSpPr>
          <a:xfrm>
            <a:off x="6947389" y="2451155"/>
            <a:ext cx="3839610" cy="369332"/>
            <a:chOff x="6947389" y="2451155"/>
            <a:chExt cx="3839610" cy="369332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94C129CF-3822-E3EA-B955-1C552A3B2C02}"/>
                </a:ext>
              </a:extLst>
            </p:cNvPr>
            <p:cNvSpPr/>
            <p:nvPr/>
          </p:nvSpPr>
          <p:spPr>
            <a:xfrm rot="10800000">
              <a:off x="6947389" y="2502806"/>
              <a:ext cx="863467" cy="2660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85132C-51FB-0678-DE76-F5C2D78AEB07}"/>
                </a:ext>
              </a:extLst>
            </p:cNvPr>
            <p:cNvSpPr txBox="1"/>
            <p:nvPr/>
          </p:nvSpPr>
          <p:spPr>
            <a:xfrm>
              <a:off x="7881332" y="2451155"/>
              <a:ext cx="29056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 to </a:t>
              </a:r>
              <a:r>
                <a:rPr lang="en-US" dirty="0" err="1"/>
                <a:t>SasView</a:t>
              </a:r>
              <a:r>
                <a:rPr lang="en-US" dirty="0"/>
                <a:t>? Start here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435F17D-4ADA-4146-DF64-BBCE7520E606}"/>
              </a:ext>
            </a:extLst>
          </p:cNvPr>
          <p:cNvSpPr txBox="1"/>
          <p:nvPr/>
        </p:nvSpPr>
        <p:spPr>
          <a:xfrm>
            <a:off x="1912434" y="6149297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https://www.sasview.org/documentation/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13565A-BF39-18A8-0ECD-43A01BAE4B34}"/>
              </a:ext>
            </a:extLst>
          </p:cNvPr>
          <p:cNvGrpSpPr/>
          <p:nvPr/>
        </p:nvGrpSpPr>
        <p:grpSpPr>
          <a:xfrm>
            <a:off x="8551395" y="3016350"/>
            <a:ext cx="1662027" cy="369332"/>
            <a:chOff x="6947389" y="2451155"/>
            <a:chExt cx="1662027" cy="369332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3D0F8092-73B5-4388-0A9F-B03C7900AE70}"/>
                </a:ext>
              </a:extLst>
            </p:cNvPr>
            <p:cNvSpPr/>
            <p:nvPr/>
          </p:nvSpPr>
          <p:spPr>
            <a:xfrm rot="10800000">
              <a:off x="6947389" y="2502806"/>
              <a:ext cx="863467" cy="2660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A5CB87-84EA-BB26-0F0B-75B53DE8335F}"/>
                </a:ext>
              </a:extLst>
            </p:cNvPr>
            <p:cNvSpPr txBox="1"/>
            <p:nvPr/>
          </p:nvSpPr>
          <p:spPr>
            <a:xfrm>
              <a:off x="7881332" y="2451155"/>
              <a:ext cx="728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 or 2</a:t>
              </a:r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DEF00A-276F-49BF-B8DC-67CA850DD44F}"/>
              </a:ext>
            </a:extLst>
          </p:cNvPr>
          <p:cNvGrpSpPr/>
          <p:nvPr/>
        </p:nvGrpSpPr>
        <p:grpSpPr>
          <a:xfrm>
            <a:off x="7847598" y="2728177"/>
            <a:ext cx="1242041" cy="369332"/>
            <a:chOff x="6947389" y="2451155"/>
            <a:chExt cx="1242041" cy="369332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E46D9D1-B49D-9BE2-C272-85EB7499425B}"/>
                </a:ext>
              </a:extLst>
            </p:cNvPr>
            <p:cNvSpPr/>
            <p:nvPr/>
          </p:nvSpPr>
          <p:spPr>
            <a:xfrm rot="10800000">
              <a:off x="6947389" y="2502806"/>
              <a:ext cx="863467" cy="2660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6E46D7-D186-BC56-FA0B-BB2DDACBC587}"/>
                </a:ext>
              </a:extLst>
            </p:cNvPr>
            <p:cNvSpPr txBox="1"/>
            <p:nvPr/>
          </p:nvSpPr>
          <p:spPr>
            <a:xfrm>
              <a:off x="7881332" y="245115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063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9F94-03B1-6443-4E73-E2C98A486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666666"/>
                </a:solidFill>
                <a:effectLst/>
                <a:latin typeface="SegoeUI"/>
              </a:rPr>
              <a:t>Experimenting with </a:t>
            </a:r>
            <a:r>
              <a:rPr lang="en-US" sz="4400" dirty="0" err="1">
                <a:solidFill>
                  <a:srgbClr val="666666"/>
                </a:solidFill>
                <a:effectLst/>
                <a:latin typeface="SegoeUI"/>
              </a:rPr>
              <a:t>SasView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41B42-44D8-F891-5A9A-6330CEF53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709" y="1127503"/>
            <a:ext cx="9360000" cy="476806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666666"/>
                </a:solidFill>
                <a:effectLst/>
                <a:latin typeface="SegoeUI"/>
              </a:rPr>
              <a:t>Run </a:t>
            </a:r>
            <a:r>
              <a:rPr lang="en-US" sz="1800" dirty="0" err="1">
                <a:solidFill>
                  <a:srgbClr val="666666"/>
                </a:solidFill>
                <a:effectLst/>
                <a:latin typeface="SegoeUI"/>
              </a:rPr>
              <a:t>SasView</a:t>
            </a:r>
            <a:r>
              <a:rPr lang="en-US" sz="1800" dirty="0">
                <a:solidFill>
                  <a:srgbClr val="666666"/>
                </a:solidFill>
                <a:effectLst/>
                <a:latin typeface="SegoeUI"/>
              </a:rPr>
              <a:t> from the script:</a:t>
            </a:r>
          </a:p>
          <a:p>
            <a:r>
              <a:rPr lang="en-US" sz="1800" dirty="0">
                <a:solidFill>
                  <a:srgbClr val="666666"/>
                </a:solidFill>
                <a:effectLst/>
                <a:latin typeface="SegoeUI"/>
              </a:rPr>
              <a:t>Setup python environment</a:t>
            </a:r>
          </a:p>
          <a:p>
            <a:r>
              <a:rPr lang="en-US" sz="1800" dirty="0">
                <a:solidFill>
                  <a:srgbClr val="666666"/>
                </a:solidFill>
                <a:effectLst/>
                <a:latin typeface="SegoeUI"/>
              </a:rPr>
              <a:t>Install required packages</a:t>
            </a:r>
          </a:p>
          <a:p>
            <a:r>
              <a:rPr lang="en-US" sz="1800" dirty="0">
                <a:solidFill>
                  <a:srgbClr val="666666"/>
                </a:solidFill>
                <a:effectLst/>
                <a:latin typeface="SegoeUI"/>
              </a:rPr>
              <a:t>Play with some of the notebooks: </a:t>
            </a:r>
            <a:r>
              <a:rPr lang="en-US" sz="1800" dirty="0">
                <a:effectLst/>
                <a:hlinkClick r:id="rId2"/>
              </a:rPr>
              <a:t>https://github.com/SasView/documents/tree/master/Notebooks</a:t>
            </a:r>
            <a:endParaRPr lang="en-US" sz="1800" dirty="0">
              <a:solidFill>
                <a:srgbClr val="666666"/>
              </a:solidFill>
              <a:latin typeface="SegoeUI"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3337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9A7C2D-F370-F468-D4E0-F16A9013A555}"/>
              </a:ext>
            </a:extLst>
          </p:cNvPr>
          <p:cNvSpPr/>
          <p:nvPr/>
        </p:nvSpPr>
        <p:spPr>
          <a:xfrm>
            <a:off x="8435471" y="4994666"/>
            <a:ext cx="3591981" cy="17314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293E4E-4D27-18E8-C75D-929E9B347648}"/>
              </a:ext>
            </a:extLst>
          </p:cNvPr>
          <p:cNvSpPr/>
          <p:nvPr/>
        </p:nvSpPr>
        <p:spPr>
          <a:xfrm>
            <a:off x="5743575" y="4994666"/>
            <a:ext cx="2610117" cy="17314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30F83A-4141-8A2E-FC29-1FC8D3C7EAC0}"/>
              </a:ext>
            </a:extLst>
          </p:cNvPr>
          <p:cNvSpPr/>
          <p:nvPr/>
        </p:nvSpPr>
        <p:spPr>
          <a:xfrm>
            <a:off x="8435471" y="4555328"/>
            <a:ext cx="3591981" cy="3693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EB788B-AF30-CBB3-4B9A-63017BB2D87F}"/>
              </a:ext>
            </a:extLst>
          </p:cNvPr>
          <p:cNvSpPr/>
          <p:nvPr/>
        </p:nvSpPr>
        <p:spPr>
          <a:xfrm>
            <a:off x="5743575" y="4562281"/>
            <a:ext cx="2610117" cy="3693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3A5D05-CE32-D99F-839A-2346468620EE}"/>
              </a:ext>
            </a:extLst>
          </p:cNvPr>
          <p:cNvSpPr/>
          <p:nvPr/>
        </p:nvSpPr>
        <p:spPr>
          <a:xfrm>
            <a:off x="5809912" y="1216878"/>
            <a:ext cx="5857306" cy="8536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166D2C-95ED-384D-8B51-D685F4742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852" y="242753"/>
            <a:ext cx="5161343" cy="917325"/>
          </a:xfrm>
        </p:spPr>
        <p:txBody>
          <a:bodyPr anchor="ctr">
            <a:normAutofit/>
          </a:bodyPr>
          <a:lstStyle/>
          <a:p>
            <a:r>
              <a:rPr lang="en-SE" dirty="0">
                <a:latin typeface="Lato" panose="020F0502020204030203" pitchFamily="34" charset="77"/>
              </a:rPr>
              <a:t>What is SciLifeLab?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83DF7-ECC4-F745-95F2-84AE5B447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4852" y="2225856"/>
            <a:ext cx="5750230" cy="227010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sv-SE" sz="1600" dirty="0" err="1">
                <a:solidFill>
                  <a:schemeClr val="tx1"/>
                </a:solidFill>
                <a:latin typeface="Lato" panose="020F0502020204030203" pitchFamily="34" charset="77"/>
              </a:rPr>
              <a:t>Activities</a:t>
            </a:r>
            <a:r>
              <a:rPr lang="sv-SE" sz="1600" dirty="0">
                <a:solidFill>
                  <a:schemeClr val="tx1"/>
                </a:solidFill>
                <a:latin typeface="Lato" panose="020F0502020204030203" pitchFamily="34" charset="77"/>
              </a:rPr>
              <a:t> at all major Swedish </a:t>
            </a:r>
            <a:r>
              <a:rPr lang="sv-SE" sz="1600" dirty="0" err="1">
                <a:solidFill>
                  <a:schemeClr val="tx1"/>
                </a:solidFill>
                <a:latin typeface="Lato" panose="020F0502020204030203" pitchFamily="34" charset="77"/>
              </a:rPr>
              <a:t>universities</a:t>
            </a:r>
            <a:r>
              <a:rPr lang="sv-SE" sz="1600" dirty="0">
                <a:solidFill>
                  <a:schemeClr val="tx1"/>
                </a:solidFill>
                <a:latin typeface="Lato" panose="020F0502020204030203" pitchFamily="34" charset="77"/>
              </a:rPr>
              <a:t>.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sz="1600" dirty="0">
                <a:solidFill>
                  <a:schemeClr val="tx1"/>
                </a:solidFill>
                <a:latin typeface="Lato" panose="020F0502020204030203" pitchFamily="34" charset="77"/>
              </a:rPr>
              <a:t>Organised in 10 technology platforms and 40 research units distributed nationally.</a:t>
            </a:r>
          </a:p>
          <a:p>
            <a:pPr fontAlgn="base">
              <a:spcBef>
                <a:spcPts val="600"/>
              </a:spcBef>
            </a:pPr>
            <a:r>
              <a:rPr lang="en-GB" sz="1600" dirty="0">
                <a:solidFill>
                  <a:schemeClr val="tx1"/>
                </a:solidFill>
                <a:latin typeface="Lato" panose="020F0502020204030203" pitchFamily="34" charset="77"/>
              </a:rPr>
              <a:t>Study all molecular aspects of life, from the atomic scale up to entire ecosystems.</a:t>
            </a:r>
          </a:p>
          <a:p>
            <a:pPr fontAlgn="base">
              <a:spcBef>
                <a:spcPts val="600"/>
              </a:spcBef>
            </a:pPr>
            <a:r>
              <a:rPr lang="en-GB" sz="1600" dirty="0">
                <a:solidFill>
                  <a:schemeClr val="tx1"/>
                </a:solidFill>
                <a:latin typeface="Lato" panose="020F0502020204030203" pitchFamily="34" charset="77"/>
              </a:rPr>
              <a:t>Applicable across a large spectrum of disciplines and research fields in life science</a:t>
            </a:r>
            <a:endParaRPr lang="en-SE" sz="1600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pic>
        <p:nvPicPr>
          <p:cNvPr id="8" name="Picture 7" descr="A picture containing text, silhouette, vector graphics&#10;&#10;Description automatically generated">
            <a:extLst>
              <a:ext uri="{FF2B5EF4-FFF2-40B4-BE49-F238E27FC236}">
                <a16:creationId xmlns:a16="http://schemas.microsoft.com/office/drawing/2014/main" id="{C0E30EEF-1C7A-2640-B361-A9A660F06A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0464" y="376653"/>
            <a:ext cx="827938" cy="7834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8FBB31A-3CE3-310C-D4D8-2A8DEC044AA8}"/>
              </a:ext>
            </a:extLst>
          </p:cNvPr>
          <p:cNvSpPr/>
          <p:nvPr/>
        </p:nvSpPr>
        <p:spPr>
          <a:xfrm>
            <a:off x="0" y="0"/>
            <a:ext cx="552112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3" name="Picture 12" descr="A map of sweden with different colored icons&#10;&#10;Description automatically generated">
            <a:extLst>
              <a:ext uri="{FF2B5EF4-FFF2-40B4-BE49-F238E27FC236}">
                <a16:creationId xmlns:a16="http://schemas.microsoft.com/office/drawing/2014/main" id="{D684094E-9A97-2260-0B5C-EA8078009D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728" y="511555"/>
            <a:ext cx="4786271" cy="58348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C106FE-3FA8-F214-7588-4CD4CD36BCE0}"/>
              </a:ext>
            </a:extLst>
          </p:cNvPr>
          <p:cNvSpPr txBox="1"/>
          <p:nvPr/>
        </p:nvSpPr>
        <p:spPr>
          <a:xfrm>
            <a:off x="5814852" y="5045038"/>
            <a:ext cx="254968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77"/>
                <a:cs typeface="Arial" panose="020B0604020202020204" pitchFamily="34" charset="0"/>
              </a:rPr>
              <a:t>Advanced technologies</a:t>
            </a:r>
          </a:p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77"/>
                <a:cs typeface="Arial" panose="020B0604020202020204" pitchFamily="34" charset="0"/>
              </a:rPr>
              <a:t>Unique instruments</a:t>
            </a:r>
          </a:p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77"/>
                <a:cs typeface="Arial" panose="020B0604020202020204" pitchFamily="34" charset="0"/>
              </a:rPr>
              <a:t>Expert know-how</a:t>
            </a:r>
            <a:endParaRPr lang="en-SE" sz="1600" dirty="0">
              <a:latin typeface="Lato" panose="020F0502020204030203" pitchFamily="34" charset="7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11AD3F-DA7F-6C0D-60CD-8102CE20A2A8}"/>
              </a:ext>
            </a:extLst>
          </p:cNvPr>
          <p:cNvSpPr txBox="1"/>
          <p:nvPr/>
        </p:nvSpPr>
        <p:spPr>
          <a:xfrm>
            <a:off x="8395523" y="5012607"/>
            <a:ext cx="363192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SE" sz="1600" dirty="0">
                <a:latin typeface="Lato" panose="020F0502020204030203" pitchFamily="34" charset="77"/>
                <a:cs typeface="Arial" panose="020B0604020202020204" pitchFamily="34" charset="0"/>
              </a:rPr>
              <a:t>Academia</a:t>
            </a:r>
          </a:p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SE" sz="1600" dirty="0">
                <a:latin typeface="Lato" panose="020F0502020204030203" pitchFamily="34" charset="77"/>
                <a:cs typeface="Arial" panose="020B0604020202020204" pitchFamily="34" charset="0"/>
              </a:rPr>
              <a:t>Industry</a:t>
            </a:r>
          </a:p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SE" sz="1600" dirty="0">
                <a:latin typeface="Lato" panose="020F0502020204030203" pitchFamily="34" charset="77"/>
                <a:cs typeface="Arial" panose="020B0604020202020204" pitchFamily="34" charset="0"/>
              </a:rPr>
              <a:t>Healthcare</a:t>
            </a:r>
          </a:p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SE" sz="1600" dirty="0">
                <a:latin typeface="Lato" panose="020F0502020204030203" pitchFamily="34" charset="77"/>
                <a:cs typeface="Arial" panose="020B0604020202020204" pitchFamily="34" charset="0"/>
              </a:rPr>
              <a:t>Other governmental agencies</a:t>
            </a:r>
          </a:p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SE" sz="1600" dirty="0">
                <a:latin typeface="Lato" panose="020F0502020204030203" pitchFamily="34" charset="77"/>
                <a:cs typeface="Arial" panose="020B0604020202020204" pitchFamily="34" charset="0"/>
              </a:rPr>
              <a:t>International users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AD7029-37C6-D96C-A1FC-55E9C0119B3A}"/>
              </a:ext>
            </a:extLst>
          </p:cNvPr>
          <p:cNvSpPr txBox="1"/>
          <p:nvPr/>
        </p:nvSpPr>
        <p:spPr>
          <a:xfrm>
            <a:off x="6016336" y="1320519"/>
            <a:ext cx="5455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National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hub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enabling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life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 science </a:t>
            </a:r>
          </a:p>
          <a:p>
            <a:pPr algn="ctr">
              <a:spcBef>
                <a:spcPts val="0"/>
              </a:spcBef>
            </a:pP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research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that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would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otherwise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 not be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possible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52EA4F-C5A2-34DC-6703-2FD135CDA3E1}"/>
              </a:ext>
            </a:extLst>
          </p:cNvPr>
          <p:cNvSpPr txBox="1"/>
          <p:nvPr/>
        </p:nvSpPr>
        <p:spPr>
          <a:xfrm>
            <a:off x="5804004" y="4557227"/>
            <a:ext cx="2328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en-GB" sz="1800" b="1" dirty="0">
                <a:solidFill>
                  <a:schemeClr val="tx1"/>
                </a:solidFill>
                <a:latin typeface="Lato" panose="020F0502020204030203" pitchFamily="34" charset="77"/>
              </a:rPr>
              <a:t>What do we offer?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BB5BF2-4264-8972-986E-8954C7BAF124}"/>
              </a:ext>
            </a:extLst>
          </p:cNvPr>
          <p:cNvSpPr txBox="1"/>
          <p:nvPr/>
        </p:nvSpPr>
        <p:spPr>
          <a:xfrm>
            <a:off x="8395523" y="4555329"/>
            <a:ext cx="3169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en-SE" b="1" dirty="0">
                <a:latin typeface="Lato" panose="020F0502020204030203" pitchFamily="34" charset="77"/>
              </a:rPr>
              <a:t>Who can access it?</a:t>
            </a:r>
            <a:endParaRPr lang="en-SE" sz="1800" b="1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5836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28" grpId="0" animBg="1"/>
      <p:bldP spid="27" grpId="0" animBg="1"/>
      <p:bldP spid="18" grpId="0"/>
      <p:bldP spid="19" grpId="0"/>
      <p:bldP spid="24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03F070-4B59-7FC7-57A8-BAFFD68F5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56" y="333085"/>
            <a:ext cx="9538252" cy="830128"/>
          </a:xfrm>
        </p:spPr>
        <p:txBody>
          <a:bodyPr/>
          <a:lstStyle/>
          <a:p>
            <a:r>
              <a:rPr lang="en-SE" dirty="0">
                <a:solidFill>
                  <a:schemeClr val="tx1"/>
                </a:solidFill>
              </a:rPr>
              <a:t>SciLifeLab Lund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67785-EFA5-905E-8EC4-67CAB8923B90}"/>
              </a:ext>
            </a:extLst>
          </p:cNvPr>
          <p:cNvSpPr txBox="1"/>
          <p:nvPr/>
        </p:nvSpPr>
        <p:spPr>
          <a:xfrm>
            <a:off x="8991600" y="1377710"/>
            <a:ext cx="3089912" cy="227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3663" indent="-9366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b="1" dirty="0" err="1">
                <a:latin typeface="+mj-lt"/>
              </a:rPr>
              <a:t>Medicon</a:t>
            </a:r>
            <a:r>
              <a:rPr lang="en-GB" sz="1000" b="1" dirty="0">
                <a:latin typeface="+mj-lt"/>
              </a:rPr>
              <a:t> Valley</a:t>
            </a:r>
            <a:r>
              <a:rPr lang="en-GB" sz="1000" dirty="0">
                <a:latin typeface="+mj-lt"/>
              </a:rPr>
              <a:t> – leading life science cluster in Europe</a:t>
            </a:r>
          </a:p>
          <a:p>
            <a:pPr marL="93663" indent="-9366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+mj-lt"/>
              </a:rPr>
              <a:t>50,000+ students</a:t>
            </a:r>
          </a:p>
          <a:p>
            <a:pPr marL="93663" indent="-9366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+mj-lt"/>
              </a:rPr>
              <a:t>world-leading research infrastructure (MAX IV, ESS and </a:t>
            </a:r>
            <a:r>
              <a:rPr lang="en-GB" sz="1000" dirty="0" err="1">
                <a:latin typeface="+mj-lt"/>
              </a:rPr>
              <a:t>SciLIfeLab</a:t>
            </a:r>
            <a:r>
              <a:rPr lang="en-GB" sz="1000" dirty="0">
                <a:latin typeface="+mj-lt"/>
              </a:rPr>
              <a:t>)</a:t>
            </a:r>
          </a:p>
          <a:p>
            <a:pPr marL="93663" indent="-9366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+mj-lt"/>
              </a:rPr>
              <a:t>Excellent research environments</a:t>
            </a:r>
          </a:p>
          <a:p>
            <a:pPr marL="271463" lvl="1" indent="-1365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+mj-lt"/>
              </a:rPr>
              <a:t>Cancer</a:t>
            </a:r>
          </a:p>
          <a:p>
            <a:pPr marL="271463" lvl="1" indent="-1365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+mj-lt"/>
              </a:rPr>
              <a:t>Diabetes</a:t>
            </a:r>
          </a:p>
          <a:p>
            <a:pPr marL="271463" lvl="1" indent="-1365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+mj-lt"/>
              </a:rPr>
              <a:t>Stem Cell </a:t>
            </a:r>
            <a:r>
              <a:rPr lang="en-GB" sz="1000" dirty="0" err="1">
                <a:latin typeface="+mj-lt"/>
              </a:rPr>
              <a:t>reseach</a:t>
            </a:r>
            <a:endParaRPr lang="en-GB" sz="1000" dirty="0">
              <a:latin typeface="+mj-lt"/>
            </a:endParaRPr>
          </a:p>
          <a:p>
            <a:pPr marL="271463" lvl="1" indent="-1365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+mj-lt"/>
              </a:rPr>
              <a:t>Neurodegenerative diseases</a:t>
            </a:r>
          </a:p>
          <a:p>
            <a:pPr marL="271463" lvl="1" indent="-1365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+mj-lt"/>
              </a:rPr>
              <a:t>eHealth</a:t>
            </a:r>
          </a:p>
          <a:p>
            <a:pPr marL="271463" lvl="1" indent="-1365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+mj-lt"/>
              </a:rPr>
              <a:t>BECC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000" dirty="0">
              <a:effectLst/>
              <a:latin typeface="+mj-lt"/>
            </a:endParaRPr>
          </a:p>
        </p:txBody>
      </p:sp>
      <p:pic>
        <p:nvPicPr>
          <p:cNvPr id="8" name="Content Placeholder 7" descr="A map of a city&#10;&#10;Description automatically generated">
            <a:extLst>
              <a:ext uri="{FF2B5EF4-FFF2-40B4-BE49-F238E27FC236}">
                <a16:creationId xmlns:a16="http://schemas.microsoft.com/office/drawing/2014/main" id="{DBF89B96-8C2A-D781-B92C-E095634AC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7900"/>
          <a:stretch/>
        </p:blipFill>
        <p:spPr>
          <a:xfrm>
            <a:off x="0" y="0"/>
            <a:ext cx="12192000" cy="6914697"/>
          </a:xfr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ED0BBA27-88A1-F4C9-E7B2-EBE4B6DCDBC6}"/>
              </a:ext>
            </a:extLst>
          </p:cNvPr>
          <p:cNvSpPr txBox="1">
            <a:spLocks/>
          </p:cNvSpPr>
          <p:nvPr/>
        </p:nvSpPr>
        <p:spPr>
          <a:xfrm>
            <a:off x="6634244" y="272124"/>
            <a:ext cx="5201044" cy="905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en-SE" dirty="0">
                <a:solidFill>
                  <a:schemeClr val="bg1"/>
                </a:solidFill>
                <a:latin typeface="Lato" panose="020F0502020204030203" pitchFamily="34" charset="77"/>
              </a:rPr>
              <a:t>SciLifeLab Lund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A3D8C-BA9A-7CF4-2C1B-49CCD2F8C05D}"/>
              </a:ext>
            </a:extLst>
          </p:cNvPr>
          <p:cNvSpPr txBox="1"/>
          <p:nvPr/>
        </p:nvSpPr>
        <p:spPr>
          <a:xfrm>
            <a:off x="1940324" y="839284"/>
            <a:ext cx="115824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ato" panose="020F0502020204030203" pitchFamily="34" charset="77"/>
              </a:rPr>
              <a:t>MAX IV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F9751-6E98-B190-3D10-EA92166A1F72}"/>
              </a:ext>
            </a:extLst>
          </p:cNvPr>
          <p:cNvSpPr txBox="1"/>
          <p:nvPr/>
        </p:nvSpPr>
        <p:spPr>
          <a:xfrm>
            <a:off x="1733156" y="454029"/>
            <a:ext cx="2960764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ato" panose="020F0502020204030203" pitchFamily="34" charset="77"/>
              </a:rPr>
              <a:t>European Spallation Source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B7F209-2694-7603-CC63-06FF34A31793}"/>
              </a:ext>
            </a:extLst>
          </p:cNvPr>
          <p:cNvSpPr txBox="1"/>
          <p:nvPr/>
        </p:nvSpPr>
        <p:spPr>
          <a:xfrm>
            <a:off x="5913120" y="1327021"/>
            <a:ext cx="1848244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Lato" panose="020F0502020204030203" pitchFamily="34" charset="77"/>
              </a:rPr>
              <a:t>Medicon</a:t>
            </a:r>
            <a:r>
              <a:rPr lang="en-US" sz="1600" b="1" dirty="0">
                <a:solidFill>
                  <a:schemeClr val="bg1"/>
                </a:solidFill>
                <a:latin typeface="Lato" panose="020F0502020204030203" pitchFamily="34" charset="77"/>
              </a:rPr>
              <a:t> Village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76D490-CC92-C01C-C2B8-DEF9DE6DEABA}"/>
              </a:ext>
            </a:extLst>
          </p:cNvPr>
          <p:cNvSpPr txBox="1"/>
          <p:nvPr/>
        </p:nvSpPr>
        <p:spPr>
          <a:xfrm>
            <a:off x="8451473" y="2565525"/>
            <a:ext cx="2510194" cy="33855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ato" panose="020F0502020204030203" pitchFamily="34" charset="77"/>
              </a:rPr>
              <a:t>Faculty of Engineering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3396CA-D605-0D2D-2DD0-9AAB79B66157}"/>
              </a:ext>
            </a:extLst>
          </p:cNvPr>
          <p:cNvSpPr txBox="1"/>
          <p:nvPr/>
        </p:nvSpPr>
        <p:spPr>
          <a:xfrm>
            <a:off x="7052805" y="3485404"/>
            <a:ext cx="2510194" cy="33855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ato" panose="020F0502020204030203" pitchFamily="34" charset="77"/>
              </a:rPr>
              <a:t>Faculty of Science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69A5CD-CAB0-C30F-464B-AA0AD03E4950}"/>
              </a:ext>
            </a:extLst>
          </p:cNvPr>
          <p:cNvSpPr txBox="1"/>
          <p:nvPr/>
        </p:nvSpPr>
        <p:spPr>
          <a:xfrm>
            <a:off x="7094312" y="4350226"/>
            <a:ext cx="2510194" cy="33855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ato" panose="020F0502020204030203" pitchFamily="34" charset="77"/>
              </a:rPr>
              <a:t>Faculty of Medicine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6951A7B-B852-92D2-80C9-CA99E596F6DA}"/>
              </a:ext>
            </a:extLst>
          </p:cNvPr>
          <p:cNvSpPr/>
          <p:nvPr/>
        </p:nvSpPr>
        <p:spPr>
          <a:xfrm rot="888582" flipH="1">
            <a:off x="3911266" y="4026051"/>
            <a:ext cx="526877" cy="487297"/>
          </a:xfrm>
          <a:prstGeom prst="parallelogram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AC50FA-6634-2115-0F05-94D8750DFD3B}"/>
              </a:ext>
            </a:extLst>
          </p:cNvPr>
          <p:cNvSpPr txBox="1"/>
          <p:nvPr/>
        </p:nvSpPr>
        <p:spPr>
          <a:xfrm>
            <a:off x="3097238" y="3485404"/>
            <a:ext cx="2041958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ato" panose="020F0502020204030203" pitchFamily="34" charset="77"/>
              </a:rPr>
              <a:t>SciLifeLab Lund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438093-C306-8428-BB06-73FCD7440B9D}"/>
              </a:ext>
            </a:extLst>
          </p:cNvPr>
          <p:cNvSpPr txBox="1"/>
          <p:nvPr/>
        </p:nvSpPr>
        <p:spPr>
          <a:xfrm>
            <a:off x="7094312" y="5516464"/>
            <a:ext cx="274320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Lato" panose="020F0502020204030203" pitchFamily="34" charset="77"/>
              </a:rPr>
              <a:t>Skåne</a:t>
            </a:r>
            <a:r>
              <a:rPr lang="en-US" sz="1600" b="1" dirty="0">
                <a:solidFill>
                  <a:schemeClr val="bg1"/>
                </a:solidFill>
                <a:latin typeface="Lato" panose="020F0502020204030203" pitchFamily="34" charset="77"/>
              </a:rPr>
              <a:t> University Hospital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7F7E6-BF52-2F6C-D8FB-3D1A8A3317E7}"/>
              </a:ext>
            </a:extLst>
          </p:cNvPr>
          <p:cNvSpPr txBox="1"/>
          <p:nvPr/>
        </p:nvSpPr>
        <p:spPr>
          <a:xfrm>
            <a:off x="141975" y="4090273"/>
            <a:ext cx="3182361" cy="2262158"/>
          </a:xfrm>
          <a:prstGeom prst="rect">
            <a:avLst/>
          </a:prstGeom>
          <a:solidFill>
            <a:schemeClr val="tx1">
              <a:lumMod val="85000"/>
              <a:lumOff val="15000"/>
              <a:alpha val="46045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effectLst/>
                <a:latin typeface="Lato" panose="020F0502020204030203" pitchFamily="34" charset="77"/>
              </a:rPr>
              <a:t>Strong </a:t>
            </a:r>
            <a:r>
              <a:rPr lang="en-GB" sz="1400" b="1" dirty="0">
                <a:solidFill>
                  <a:schemeClr val="bg1"/>
                </a:solidFill>
                <a:effectLst/>
                <a:latin typeface="Lato" panose="020F0502020204030203" pitchFamily="34" charset="77"/>
              </a:rPr>
              <a:t>translational </a:t>
            </a:r>
            <a:r>
              <a:rPr lang="en-GB" sz="1400" dirty="0">
                <a:solidFill>
                  <a:schemeClr val="bg1"/>
                </a:solidFill>
                <a:effectLst/>
                <a:latin typeface="Lato" panose="020F0502020204030203" pitchFamily="34" charset="77"/>
              </a:rPr>
              <a:t>profile with well-established collaborations with Region </a:t>
            </a:r>
            <a:r>
              <a:rPr lang="en-GB" sz="1400" dirty="0" err="1">
                <a:solidFill>
                  <a:schemeClr val="bg1"/>
                </a:solidFill>
                <a:effectLst/>
                <a:latin typeface="Lato" panose="020F0502020204030203" pitchFamily="34" charset="77"/>
              </a:rPr>
              <a:t>Skåne</a:t>
            </a:r>
            <a:endParaRPr lang="en-GB" sz="1400" dirty="0">
              <a:solidFill>
                <a:schemeClr val="bg1"/>
              </a:solidFill>
              <a:effectLst/>
              <a:latin typeface="Lato" panose="020F0502020204030203" pitchFamily="34" charset="77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Lato" panose="020F0502020204030203" pitchFamily="34" charset="77"/>
              </a:rPr>
              <a:t>Unique environment for: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/>
                </a:solidFill>
                <a:latin typeface="Lato" panose="020F0502020204030203" pitchFamily="34" charset="77"/>
              </a:rPr>
              <a:t>Structural biology </a:t>
            </a:r>
            <a:r>
              <a:rPr lang="en-GB" sz="1400" dirty="0">
                <a:solidFill>
                  <a:schemeClr val="bg1"/>
                </a:solidFill>
                <a:latin typeface="Lato" panose="020F0502020204030203" pitchFamily="34" charset="77"/>
              </a:rPr>
              <a:t>research: MAX IV, ESS, LINXS, LU-fold, Structural Proteomics, </a:t>
            </a:r>
            <a:r>
              <a:rPr lang="en-GB" sz="1400" dirty="0" err="1">
                <a:solidFill>
                  <a:schemeClr val="bg1"/>
                </a:solidFill>
                <a:latin typeface="Lato" panose="020F0502020204030203" pitchFamily="34" charset="77"/>
              </a:rPr>
              <a:t>Cryo</a:t>
            </a:r>
            <a:r>
              <a:rPr lang="en-GB" sz="1400" dirty="0">
                <a:solidFill>
                  <a:schemeClr val="bg1"/>
                </a:solidFill>
                <a:latin typeface="Lato" panose="020F0502020204030203" pitchFamily="34" charset="77"/>
              </a:rPr>
              <a:t> EM, LBIC)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/>
                </a:solidFill>
                <a:latin typeface="Lato" panose="020F0502020204030203" pitchFamily="34" charset="77"/>
              </a:rPr>
              <a:t>Single-cell</a:t>
            </a:r>
            <a:r>
              <a:rPr lang="en-GB" sz="1400" dirty="0">
                <a:solidFill>
                  <a:schemeClr val="bg1"/>
                </a:solidFill>
                <a:latin typeface="Lato" panose="020F0502020204030203" pitchFamily="34" charset="77"/>
              </a:rPr>
              <a:t> applications</a:t>
            </a:r>
            <a:endParaRPr lang="en-GB" sz="1400" dirty="0">
              <a:solidFill>
                <a:srgbClr val="FF0000"/>
              </a:solidFill>
              <a:effectLst/>
              <a:latin typeface="Lato" panose="020F0502020204030203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BA5A38-4F58-584A-C382-1B21A0023247}"/>
              </a:ext>
            </a:extLst>
          </p:cNvPr>
          <p:cNvSpPr txBox="1"/>
          <p:nvPr/>
        </p:nvSpPr>
        <p:spPr>
          <a:xfrm>
            <a:off x="3696306" y="1493387"/>
            <a:ext cx="799494" cy="33855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ato" panose="020F0502020204030203" pitchFamily="34" charset="77"/>
              </a:rPr>
              <a:t>LINXS</a:t>
            </a:r>
          </a:p>
        </p:txBody>
      </p:sp>
    </p:spTree>
    <p:extLst>
      <p:ext uri="{BB962C8B-B14F-4D97-AF65-F5344CB8AC3E}">
        <p14:creationId xmlns:p14="http://schemas.microsoft.com/office/powerpoint/2010/main" val="28261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DD854-B25B-A84A-83E4-A7EBD43B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User Journey at Large-Scale Facility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A7C0-8259-F741-9B24-07F691A0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6</a:t>
            </a:fld>
            <a:endParaRPr lang="sv-S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BBD81E-92F8-7549-85E7-4ED3CB972F50}"/>
              </a:ext>
            </a:extLst>
          </p:cNvPr>
          <p:cNvGrpSpPr/>
          <p:nvPr/>
        </p:nvGrpSpPr>
        <p:grpSpPr>
          <a:xfrm rot="289545">
            <a:off x="1212271" y="2689258"/>
            <a:ext cx="12416643" cy="2671335"/>
            <a:chOff x="239815" y="3131272"/>
            <a:chExt cx="12001893" cy="227061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546291B-DB2B-624E-B503-6FBAF485A4F0}"/>
                </a:ext>
              </a:extLst>
            </p:cNvPr>
            <p:cNvSpPr/>
            <p:nvPr/>
          </p:nvSpPr>
          <p:spPr>
            <a:xfrm rot="21057637">
              <a:off x="239815" y="3157978"/>
              <a:ext cx="11849493" cy="2243913"/>
            </a:xfrm>
            <a:custGeom>
              <a:avLst/>
              <a:gdLst>
                <a:gd name="connsiteX0" fmla="*/ 0 w 13159819"/>
                <a:gd name="connsiteY0" fmla="*/ 518474 h 2338181"/>
                <a:gd name="connsiteX1" fmla="*/ 2611225 w 13159819"/>
                <a:gd name="connsiteY1" fmla="*/ 2337848 h 2338181"/>
                <a:gd name="connsiteX2" fmla="*/ 6410227 w 13159819"/>
                <a:gd name="connsiteY2" fmla="*/ 395926 h 2338181"/>
                <a:gd name="connsiteX3" fmla="*/ 9898145 w 13159819"/>
                <a:gd name="connsiteY3" fmla="*/ 2234153 h 2338181"/>
                <a:gd name="connsiteX4" fmla="*/ 13159819 w 13159819"/>
                <a:gd name="connsiteY4" fmla="*/ 0 h 233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9819" h="2338181">
                  <a:moveTo>
                    <a:pt x="0" y="518474"/>
                  </a:moveTo>
                  <a:cubicBezTo>
                    <a:pt x="771427" y="1438373"/>
                    <a:pt x="1542854" y="2358273"/>
                    <a:pt x="2611225" y="2337848"/>
                  </a:cubicBezTo>
                  <a:cubicBezTo>
                    <a:pt x="3679596" y="2317423"/>
                    <a:pt x="5195740" y="413208"/>
                    <a:pt x="6410227" y="395926"/>
                  </a:cubicBezTo>
                  <a:cubicBezTo>
                    <a:pt x="7624714" y="378643"/>
                    <a:pt x="8773213" y="2300141"/>
                    <a:pt x="9898145" y="2234153"/>
                  </a:cubicBezTo>
                  <a:cubicBezTo>
                    <a:pt x="11023077" y="2168165"/>
                    <a:pt x="12091448" y="1084082"/>
                    <a:pt x="13159819" y="0"/>
                  </a:cubicBezTo>
                </a:path>
              </a:pathLst>
            </a:custGeom>
            <a:noFill/>
            <a:ln w="1524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F62FE77-D37F-3948-AA7F-B72CE628718D}"/>
                </a:ext>
              </a:extLst>
            </p:cNvPr>
            <p:cNvSpPr/>
            <p:nvPr/>
          </p:nvSpPr>
          <p:spPr>
            <a:xfrm rot="21057637">
              <a:off x="392215" y="3131272"/>
              <a:ext cx="11849493" cy="2243913"/>
            </a:xfrm>
            <a:custGeom>
              <a:avLst/>
              <a:gdLst>
                <a:gd name="connsiteX0" fmla="*/ 0 w 13159819"/>
                <a:gd name="connsiteY0" fmla="*/ 518474 h 2338181"/>
                <a:gd name="connsiteX1" fmla="*/ 2611225 w 13159819"/>
                <a:gd name="connsiteY1" fmla="*/ 2337848 h 2338181"/>
                <a:gd name="connsiteX2" fmla="*/ 6410227 w 13159819"/>
                <a:gd name="connsiteY2" fmla="*/ 395926 h 2338181"/>
                <a:gd name="connsiteX3" fmla="*/ 9898145 w 13159819"/>
                <a:gd name="connsiteY3" fmla="*/ 2234153 h 2338181"/>
                <a:gd name="connsiteX4" fmla="*/ 13159819 w 13159819"/>
                <a:gd name="connsiteY4" fmla="*/ 0 h 233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9819" h="2338181">
                  <a:moveTo>
                    <a:pt x="0" y="518474"/>
                  </a:moveTo>
                  <a:cubicBezTo>
                    <a:pt x="771427" y="1438373"/>
                    <a:pt x="1542854" y="2358273"/>
                    <a:pt x="2611225" y="2337848"/>
                  </a:cubicBezTo>
                  <a:cubicBezTo>
                    <a:pt x="3679596" y="2317423"/>
                    <a:pt x="5195740" y="413208"/>
                    <a:pt x="6410227" y="395926"/>
                  </a:cubicBezTo>
                  <a:cubicBezTo>
                    <a:pt x="7624714" y="378643"/>
                    <a:pt x="8773213" y="2300141"/>
                    <a:pt x="9898145" y="2234153"/>
                  </a:cubicBezTo>
                  <a:cubicBezTo>
                    <a:pt x="11023077" y="2168165"/>
                    <a:pt x="12091448" y="1084082"/>
                    <a:pt x="13159819" y="0"/>
                  </a:cubicBezTo>
                </a:path>
              </a:pathLst>
            </a:custGeom>
            <a:noFill/>
            <a:ln w="1270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2B0227-A393-074A-A0FA-E78BF94BEA04}"/>
              </a:ext>
            </a:extLst>
          </p:cNvPr>
          <p:cNvSpPr/>
          <p:nvPr/>
        </p:nvSpPr>
        <p:spPr>
          <a:xfrm>
            <a:off x="372219" y="3246185"/>
            <a:ext cx="1459309" cy="2554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EA0936-F604-D544-8BEE-7E52AAB94D75}"/>
              </a:ext>
            </a:extLst>
          </p:cNvPr>
          <p:cNvGrpSpPr/>
          <p:nvPr/>
        </p:nvGrpSpPr>
        <p:grpSpPr>
          <a:xfrm>
            <a:off x="3135333" y="2480851"/>
            <a:ext cx="1630512" cy="2104081"/>
            <a:chOff x="2726230" y="2731816"/>
            <a:chExt cx="1630512" cy="2104081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1E1ABD4-688B-9745-975C-49AE51DD1F15}"/>
                </a:ext>
              </a:extLst>
            </p:cNvPr>
            <p:cNvCxnSpPr/>
            <p:nvPr/>
          </p:nvCxnSpPr>
          <p:spPr>
            <a:xfrm flipV="1">
              <a:off x="3541486" y="4033947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ctagon 22">
              <a:extLst>
                <a:ext uri="{FF2B5EF4-FFF2-40B4-BE49-F238E27FC236}">
                  <a16:creationId xmlns:a16="http://schemas.microsoft.com/office/drawing/2014/main" id="{481D2157-D2E7-F346-8D2D-61BC4F2622D5}"/>
                </a:ext>
              </a:extLst>
            </p:cNvPr>
            <p:cNvSpPr/>
            <p:nvPr/>
          </p:nvSpPr>
          <p:spPr>
            <a:xfrm>
              <a:off x="2726230" y="2731816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Experiment control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8F6C98-526D-5942-8D5F-0111B63E98D2}"/>
              </a:ext>
            </a:extLst>
          </p:cNvPr>
          <p:cNvGrpSpPr/>
          <p:nvPr/>
        </p:nvGrpSpPr>
        <p:grpSpPr>
          <a:xfrm>
            <a:off x="5306304" y="3532892"/>
            <a:ext cx="1630512" cy="2104081"/>
            <a:chOff x="4591315" y="3813129"/>
            <a:chExt cx="1630512" cy="210408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F4CB00-EDA3-0543-82FB-FDF399BABA70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ctagon 24">
              <a:extLst>
                <a:ext uri="{FF2B5EF4-FFF2-40B4-BE49-F238E27FC236}">
                  <a16:creationId xmlns:a16="http://schemas.microsoft.com/office/drawing/2014/main" id="{6EEF7662-3EF6-E143-9CCA-1DDBA39A7EE9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streaming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D199EA-A1F4-2848-A089-F035E4AF1D42}"/>
              </a:ext>
            </a:extLst>
          </p:cNvPr>
          <p:cNvGrpSpPr/>
          <p:nvPr/>
        </p:nvGrpSpPr>
        <p:grpSpPr>
          <a:xfrm>
            <a:off x="6225341" y="1072154"/>
            <a:ext cx="1630512" cy="2104081"/>
            <a:chOff x="4591315" y="3813129"/>
            <a:chExt cx="1630512" cy="210408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134C0D3-470B-7E4C-8064-E4BFE44C8F9D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ctagon 29">
              <a:extLst>
                <a:ext uri="{FF2B5EF4-FFF2-40B4-BE49-F238E27FC236}">
                  <a16:creationId xmlns:a16="http://schemas.microsoft.com/office/drawing/2014/main" id="{FCF9D86F-0452-5D49-BADC-D58A353C6FC4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reduction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5ADFF1-B967-F44F-84AD-11A0619605D4}"/>
              </a:ext>
            </a:extLst>
          </p:cNvPr>
          <p:cNvGrpSpPr/>
          <p:nvPr/>
        </p:nvGrpSpPr>
        <p:grpSpPr>
          <a:xfrm>
            <a:off x="8546054" y="3532892"/>
            <a:ext cx="1630512" cy="2104081"/>
            <a:chOff x="4591315" y="3813129"/>
            <a:chExt cx="1630512" cy="210408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9ECB50-A391-6F4A-BE99-88B03A3DF928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ctagon 32">
              <a:extLst>
                <a:ext uri="{FF2B5EF4-FFF2-40B4-BE49-F238E27FC236}">
                  <a16:creationId xmlns:a16="http://schemas.microsoft.com/office/drawing/2014/main" id="{37E25685-5D9C-EA4D-B935-DC08BD662ECF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analysis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E6A137B-A362-1349-AA7F-359772BC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4726" y="3509956"/>
            <a:ext cx="2532447" cy="170690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16E697E0-F514-2445-AE2C-AAC0E8F42547}"/>
              </a:ext>
            </a:extLst>
          </p:cNvPr>
          <p:cNvGrpSpPr/>
          <p:nvPr/>
        </p:nvGrpSpPr>
        <p:grpSpPr>
          <a:xfrm>
            <a:off x="1407831" y="4664855"/>
            <a:ext cx="1630512" cy="2104081"/>
            <a:chOff x="4591315" y="3813129"/>
            <a:chExt cx="1630512" cy="21040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C2FA0B-1054-F046-95AC-6899DF30BF78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ctagon 43">
              <a:extLst>
                <a:ext uri="{FF2B5EF4-FFF2-40B4-BE49-F238E27FC236}">
                  <a16:creationId xmlns:a16="http://schemas.microsoft.com/office/drawing/2014/main" id="{D0E5E0C8-62D7-2444-B1CC-1B1C24855FA2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Proposal submission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727ADDE-EF4D-6E48-85CE-D94FA2FED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74915" y="1274386"/>
            <a:ext cx="1623481" cy="132627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579E83-4269-4740-A883-D6B04066E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6890" y="2181348"/>
            <a:ext cx="2532447" cy="170690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FF78078-2ABB-3746-8F3F-78CFED1DAB17}"/>
              </a:ext>
            </a:extLst>
          </p:cNvPr>
          <p:cNvGrpSpPr/>
          <p:nvPr/>
        </p:nvGrpSpPr>
        <p:grpSpPr>
          <a:xfrm>
            <a:off x="7300686" y="5577657"/>
            <a:ext cx="2213133" cy="369332"/>
            <a:chOff x="6894286" y="5765900"/>
            <a:chExt cx="2213133" cy="36933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9E2A2E2-3757-064E-9272-79BB184EC332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070376-CD33-754A-99B7-64214998283F}"/>
                </a:ext>
              </a:extLst>
            </p:cNvPr>
            <p:cNvSpPr txBox="1"/>
            <p:nvPr/>
          </p:nvSpPr>
          <p:spPr>
            <a:xfrm>
              <a:off x="7173363" y="5765900"/>
              <a:ext cx="1934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Before experiment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7890BBF-C407-854B-ACBE-261C6E7E88AF}"/>
              </a:ext>
            </a:extLst>
          </p:cNvPr>
          <p:cNvGrpSpPr/>
          <p:nvPr/>
        </p:nvGrpSpPr>
        <p:grpSpPr>
          <a:xfrm>
            <a:off x="7300686" y="6019559"/>
            <a:ext cx="2223071" cy="369332"/>
            <a:chOff x="6894286" y="5765900"/>
            <a:chExt cx="2223071" cy="36933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B87A4B7-D68B-7342-86EA-7B3C2C559E29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E5DC78-F069-DF47-8393-5340C1506643}"/>
                </a:ext>
              </a:extLst>
            </p:cNvPr>
            <p:cNvSpPr txBox="1"/>
            <p:nvPr/>
          </p:nvSpPr>
          <p:spPr>
            <a:xfrm>
              <a:off x="7173363" y="5765900"/>
              <a:ext cx="1943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During experiment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84D1A0-47FC-7A4F-81CA-956211EB66A7}"/>
              </a:ext>
            </a:extLst>
          </p:cNvPr>
          <p:cNvGrpSpPr/>
          <p:nvPr/>
        </p:nvGrpSpPr>
        <p:grpSpPr>
          <a:xfrm>
            <a:off x="7300686" y="6448070"/>
            <a:ext cx="3132935" cy="369332"/>
            <a:chOff x="6894286" y="5765900"/>
            <a:chExt cx="3132935" cy="36933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EFEB7E5-6254-764D-B611-3F4BA7C5B763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8DFBB7-CB11-C046-B288-0C5A01D243A3}"/>
                </a:ext>
              </a:extLst>
            </p:cNvPr>
            <p:cNvSpPr txBox="1"/>
            <p:nvPr/>
          </p:nvSpPr>
          <p:spPr>
            <a:xfrm>
              <a:off x="7173363" y="5765900"/>
              <a:ext cx="2853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During and after experiment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131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E194-BA12-9C4B-A205-45F5CEB5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User Journey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1B8C6-2CB9-BF4B-A378-56DDEA9E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7</a:t>
            </a:fld>
            <a:endParaRPr lang="sv-S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BE85FB-6634-AA40-A794-FD70541F1CC2}"/>
              </a:ext>
            </a:extLst>
          </p:cNvPr>
          <p:cNvCxnSpPr>
            <a:cxnSpLocks/>
          </p:cNvCxnSpPr>
          <p:nvPr/>
        </p:nvCxnSpPr>
        <p:spPr>
          <a:xfrm flipV="1">
            <a:off x="1233714" y="1799772"/>
            <a:ext cx="0" cy="2525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8F8AFC-3797-7342-8C25-FE2541E42977}"/>
              </a:ext>
            </a:extLst>
          </p:cNvPr>
          <p:cNvCxnSpPr>
            <a:cxnSpLocks/>
          </p:cNvCxnSpPr>
          <p:nvPr/>
        </p:nvCxnSpPr>
        <p:spPr>
          <a:xfrm flipV="1">
            <a:off x="1233714" y="4325258"/>
            <a:ext cx="960845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7BC101-8305-0347-ACFC-8F1E6006101E}"/>
              </a:ext>
            </a:extLst>
          </p:cNvPr>
          <p:cNvGrpSpPr/>
          <p:nvPr/>
        </p:nvGrpSpPr>
        <p:grpSpPr>
          <a:xfrm>
            <a:off x="3210524" y="4643478"/>
            <a:ext cx="1630512" cy="2104081"/>
            <a:chOff x="2726230" y="2731816"/>
            <a:chExt cx="1630512" cy="210408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DD0D436-B94C-2843-8C21-107D5282BB24}"/>
                </a:ext>
              </a:extLst>
            </p:cNvPr>
            <p:cNvCxnSpPr/>
            <p:nvPr/>
          </p:nvCxnSpPr>
          <p:spPr>
            <a:xfrm flipV="1">
              <a:off x="3541486" y="4033947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ctagon 37">
              <a:extLst>
                <a:ext uri="{FF2B5EF4-FFF2-40B4-BE49-F238E27FC236}">
                  <a16:creationId xmlns:a16="http://schemas.microsoft.com/office/drawing/2014/main" id="{CAD3F4C0-E468-1E43-96D6-64150340337A}"/>
                </a:ext>
              </a:extLst>
            </p:cNvPr>
            <p:cNvSpPr/>
            <p:nvPr/>
          </p:nvSpPr>
          <p:spPr>
            <a:xfrm>
              <a:off x="2726230" y="2731816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Experiment control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B51621-E169-AC42-BAB2-3774C9AB38F3}"/>
              </a:ext>
            </a:extLst>
          </p:cNvPr>
          <p:cNvGrpSpPr/>
          <p:nvPr/>
        </p:nvGrpSpPr>
        <p:grpSpPr>
          <a:xfrm>
            <a:off x="4977556" y="4664855"/>
            <a:ext cx="1630512" cy="2104081"/>
            <a:chOff x="4591315" y="3813129"/>
            <a:chExt cx="1630512" cy="210408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54BB3E-9CBB-584B-B5FF-9138A54B2505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ctagon 40">
              <a:extLst>
                <a:ext uri="{FF2B5EF4-FFF2-40B4-BE49-F238E27FC236}">
                  <a16:creationId xmlns:a16="http://schemas.microsoft.com/office/drawing/2014/main" id="{95D2E89C-6CA7-F44C-AFEE-CC5FA0AC4553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streaming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9B521F-AE5D-8B4D-9681-4BF810C0738D}"/>
              </a:ext>
            </a:extLst>
          </p:cNvPr>
          <p:cNvGrpSpPr/>
          <p:nvPr/>
        </p:nvGrpSpPr>
        <p:grpSpPr>
          <a:xfrm>
            <a:off x="6763385" y="4664855"/>
            <a:ext cx="1630512" cy="2104081"/>
            <a:chOff x="4591315" y="3813129"/>
            <a:chExt cx="1630512" cy="21040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D2BCAC-FC1C-8041-98CF-A982EE948DAA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ctagon 43">
              <a:extLst>
                <a:ext uri="{FF2B5EF4-FFF2-40B4-BE49-F238E27FC236}">
                  <a16:creationId xmlns:a16="http://schemas.microsoft.com/office/drawing/2014/main" id="{23AC0A22-DB7B-D44C-8B96-581CEE3658B6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reduction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0E9BB1-7B87-0640-A2D0-E280BD3ABC41}"/>
              </a:ext>
            </a:extLst>
          </p:cNvPr>
          <p:cNvGrpSpPr/>
          <p:nvPr/>
        </p:nvGrpSpPr>
        <p:grpSpPr>
          <a:xfrm>
            <a:off x="8547281" y="4643478"/>
            <a:ext cx="1630512" cy="2104081"/>
            <a:chOff x="4591315" y="3813129"/>
            <a:chExt cx="1630512" cy="210408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BE2CF8F-F5E9-8645-93EC-7116CDAB1CC2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ctagon 46">
              <a:extLst>
                <a:ext uri="{FF2B5EF4-FFF2-40B4-BE49-F238E27FC236}">
                  <a16:creationId xmlns:a16="http://schemas.microsoft.com/office/drawing/2014/main" id="{F1155E8E-2253-794C-953C-7EE6E77F361E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analysis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12A6FB7-B032-1D46-89EA-137368E444DA}"/>
              </a:ext>
            </a:extLst>
          </p:cNvPr>
          <p:cNvGrpSpPr/>
          <p:nvPr/>
        </p:nvGrpSpPr>
        <p:grpSpPr>
          <a:xfrm>
            <a:off x="1407831" y="4664855"/>
            <a:ext cx="1630512" cy="2104081"/>
            <a:chOff x="4591315" y="3813129"/>
            <a:chExt cx="1630512" cy="210408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3755594-798C-3E4F-8511-E32F13AEB9BB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DB285910-7D97-AC41-895F-D961367B79B4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User Office Software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07E553B-D701-5847-984D-86A9109819A3}"/>
              </a:ext>
            </a:extLst>
          </p:cNvPr>
          <p:cNvSpPr txBox="1"/>
          <p:nvPr/>
        </p:nvSpPr>
        <p:spPr>
          <a:xfrm rot="16200000">
            <a:off x="-495280" y="2907978"/>
            <a:ext cx="271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 err="1"/>
              <a:t>Responsibility+Expertise</a:t>
            </a:r>
            <a:endParaRPr lang="en-GB" sz="2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925BD4-43EC-7540-AD55-4F1F48A701CA}"/>
              </a:ext>
            </a:extLst>
          </p:cNvPr>
          <p:cNvSpPr txBox="1"/>
          <p:nvPr/>
        </p:nvSpPr>
        <p:spPr>
          <a:xfrm>
            <a:off x="1545227" y="1763548"/>
            <a:ext cx="1048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dirty="0">
                <a:solidFill>
                  <a:schemeClr val="accent5"/>
                </a:solidFill>
              </a:rPr>
              <a:t>Facility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CF280CA-1188-AF4B-855F-261A23C7BE66}"/>
              </a:ext>
            </a:extLst>
          </p:cNvPr>
          <p:cNvSpPr txBox="1"/>
          <p:nvPr/>
        </p:nvSpPr>
        <p:spPr>
          <a:xfrm>
            <a:off x="1545226" y="3635734"/>
            <a:ext cx="878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Users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871938D-2259-7E47-9773-DCE9FA754A05}"/>
              </a:ext>
            </a:extLst>
          </p:cNvPr>
          <p:cNvSpPr/>
          <p:nvPr/>
        </p:nvSpPr>
        <p:spPr>
          <a:xfrm>
            <a:off x="1714500" y="2034014"/>
            <a:ext cx="8213271" cy="1492957"/>
          </a:xfrm>
          <a:custGeom>
            <a:avLst/>
            <a:gdLst>
              <a:gd name="connsiteX0" fmla="*/ 0 w 8213271"/>
              <a:gd name="connsiteY0" fmla="*/ 888800 h 1492957"/>
              <a:gd name="connsiteX1" fmla="*/ 2008414 w 8213271"/>
              <a:gd name="connsiteY1" fmla="*/ 72372 h 1492957"/>
              <a:gd name="connsiteX2" fmla="*/ 4245429 w 8213271"/>
              <a:gd name="connsiteY2" fmla="*/ 105029 h 1492957"/>
              <a:gd name="connsiteX3" fmla="*/ 6417129 w 8213271"/>
              <a:gd name="connsiteY3" fmla="*/ 643872 h 1492957"/>
              <a:gd name="connsiteX4" fmla="*/ 8213271 w 8213271"/>
              <a:gd name="connsiteY4" fmla="*/ 1492957 h 149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3271" h="1492957">
                <a:moveTo>
                  <a:pt x="0" y="888800"/>
                </a:moveTo>
                <a:cubicBezTo>
                  <a:pt x="650421" y="545900"/>
                  <a:pt x="1300842" y="203001"/>
                  <a:pt x="2008414" y="72372"/>
                </a:cubicBezTo>
                <a:cubicBezTo>
                  <a:pt x="2715986" y="-58257"/>
                  <a:pt x="3510643" y="9779"/>
                  <a:pt x="4245429" y="105029"/>
                </a:cubicBezTo>
                <a:cubicBezTo>
                  <a:pt x="4980215" y="200279"/>
                  <a:pt x="5755822" y="412551"/>
                  <a:pt x="6417129" y="643872"/>
                </a:cubicBezTo>
                <a:cubicBezTo>
                  <a:pt x="7078436" y="875193"/>
                  <a:pt x="7645853" y="1184075"/>
                  <a:pt x="8213271" y="1492957"/>
                </a:cubicBezTo>
              </a:path>
            </a:pathLst>
          </a:cu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9D6B1444-D7D9-1D48-BCB7-4A905CFF0C65}"/>
              </a:ext>
            </a:extLst>
          </p:cNvPr>
          <p:cNvSpPr/>
          <p:nvPr/>
        </p:nvSpPr>
        <p:spPr>
          <a:xfrm flipV="1">
            <a:off x="1714499" y="2620161"/>
            <a:ext cx="8213271" cy="1492957"/>
          </a:xfrm>
          <a:custGeom>
            <a:avLst/>
            <a:gdLst>
              <a:gd name="connsiteX0" fmla="*/ 0 w 8213271"/>
              <a:gd name="connsiteY0" fmla="*/ 888800 h 1492957"/>
              <a:gd name="connsiteX1" fmla="*/ 2008414 w 8213271"/>
              <a:gd name="connsiteY1" fmla="*/ 72372 h 1492957"/>
              <a:gd name="connsiteX2" fmla="*/ 4245429 w 8213271"/>
              <a:gd name="connsiteY2" fmla="*/ 105029 h 1492957"/>
              <a:gd name="connsiteX3" fmla="*/ 6417129 w 8213271"/>
              <a:gd name="connsiteY3" fmla="*/ 643872 h 1492957"/>
              <a:gd name="connsiteX4" fmla="*/ 8213271 w 8213271"/>
              <a:gd name="connsiteY4" fmla="*/ 1492957 h 149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3271" h="1492957">
                <a:moveTo>
                  <a:pt x="0" y="888800"/>
                </a:moveTo>
                <a:cubicBezTo>
                  <a:pt x="650421" y="545900"/>
                  <a:pt x="1300842" y="203001"/>
                  <a:pt x="2008414" y="72372"/>
                </a:cubicBezTo>
                <a:cubicBezTo>
                  <a:pt x="2715986" y="-58257"/>
                  <a:pt x="3510643" y="9779"/>
                  <a:pt x="4245429" y="105029"/>
                </a:cubicBezTo>
                <a:cubicBezTo>
                  <a:pt x="4980215" y="200279"/>
                  <a:pt x="5755822" y="412551"/>
                  <a:pt x="6417129" y="643872"/>
                </a:cubicBezTo>
                <a:cubicBezTo>
                  <a:pt x="7078436" y="875193"/>
                  <a:pt x="7645853" y="1184075"/>
                  <a:pt x="8213271" y="1492957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75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BD34-BA8A-4749-AC13-0B97E580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Data analysis – facts of life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8E791-A2DC-BA43-BE04-9F28EBD8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8</a:t>
            </a:fld>
            <a:endParaRPr lang="sv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431AD-7BAE-EA45-BF4E-3DE195435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399" y="1562400"/>
            <a:ext cx="10926615" cy="47680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Data analysis is part of the processing workflow</a:t>
            </a:r>
          </a:p>
          <a:p>
            <a:pPr marL="0" indent="0">
              <a:buNone/>
            </a:pPr>
            <a:r>
              <a:rPr lang="en-GB" dirty="0"/>
              <a:t>Reduced data on the disks is useless</a:t>
            </a:r>
          </a:p>
          <a:p>
            <a:pPr marL="0" indent="0">
              <a:buNone/>
            </a:pPr>
            <a:r>
              <a:rPr lang="en-GB" dirty="0"/>
              <a:t>Users expertise is critical for successful data analysis</a:t>
            </a:r>
          </a:p>
          <a:p>
            <a:pPr marL="0" indent="0">
              <a:buNone/>
            </a:pPr>
            <a:r>
              <a:rPr lang="en-GB" dirty="0"/>
              <a:t>Facilities should support data analysis software but shouldn’t fully drive the process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-&gt;We need open and </a:t>
            </a:r>
            <a:r>
              <a:rPr lang="en-US" dirty="0"/>
              <a:t>collaborative software tools to succeed! </a:t>
            </a:r>
            <a:endParaRPr lang="en-GB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31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13A-5405-2047-B89A-8ADFA16B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The </a:t>
            </a:r>
            <a:r>
              <a:rPr lang="sv-SE" dirty="0" err="1"/>
              <a:t>SasView</a:t>
            </a:r>
            <a:r>
              <a:rPr lang="sv-SE" dirty="0"/>
              <a:t>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482D3-8615-FD46-89FF-7D7A7A28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9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DB6FD3-9FDA-8744-B415-3B4D29F81DC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3709" y="1049013"/>
            <a:ext cx="10130348" cy="5070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 open, collaborative, community 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33BDA1-2C30-2440-BBB3-3C8AF4EC0B93}"/>
              </a:ext>
            </a:extLst>
          </p:cNvPr>
          <p:cNvSpPr/>
          <p:nvPr/>
        </p:nvSpPr>
        <p:spPr>
          <a:xfrm>
            <a:off x="790083" y="1566565"/>
            <a:ext cx="526560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Community driven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Supported by 10 facilities, 40 contributors </a:t>
            </a:r>
            <a:br>
              <a:rPr lang="en-US" sz="2000" dirty="0"/>
            </a:br>
            <a:r>
              <a:rPr lang="en-US" sz="2000" dirty="0"/>
              <a:t>(~15 active at any one time)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Small leadership team: Paul Butler (NIST), Steve King (ISIS), Wojciech Potrzebowski (</a:t>
            </a:r>
            <a:r>
              <a:rPr lang="en-US" sz="2000" dirty="0" err="1"/>
              <a:t>SciLifeLab</a:t>
            </a:r>
            <a:r>
              <a:rPr lang="en-US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Biweekly calls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Regular </a:t>
            </a:r>
            <a:r>
              <a:rPr lang="en-US" sz="2000" dirty="0" err="1"/>
              <a:t>SasView</a:t>
            </a:r>
            <a:r>
              <a:rPr lang="en-US" sz="2000" dirty="0"/>
              <a:t> camps and hackathons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Hosted on </a:t>
            </a:r>
            <a:r>
              <a:rPr lang="en-US" sz="2000" dirty="0" err="1"/>
              <a:t>github</a:t>
            </a:r>
            <a:r>
              <a:rPr lang="en-US" sz="2000" dirty="0"/>
              <a:t>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SasView</a:t>
            </a:r>
            <a:r>
              <a:rPr lang="en-US" sz="2000" dirty="0"/>
              <a:t>/</a:t>
            </a:r>
            <a:r>
              <a:rPr lang="en-US" sz="2000" dirty="0" err="1"/>
              <a:t>sasview</a:t>
            </a:r>
            <a:r>
              <a:rPr lang="en-US" sz="200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6A658C-6FE5-F542-BFE6-2CAFE6FD809A}"/>
              </a:ext>
            </a:extLst>
          </p:cNvPr>
          <p:cNvGrpSpPr/>
          <p:nvPr/>
        </p:nvGrpSpPr>
        <p:grpSpPr>
          <a:xfrm>
            <a:off x="6831841" y="1566565"/>
            <a:ext cx="4648199" cy="3666579"/>
            <a:chOff x="6004930" y="1625309"/>
            <a:chExt cx="4648199" cy="3666579"/>
          </a:xfrm>
        </p:grpSpPr>
        <p:pic>
          <p:nvPicPr>
            <p:cNvPr id="9" name="Picture 8" descr="http://www.sasview.org/media/photos/code-camp-6a-reduced.png">
              <a:extLst>
                <a:ext uri="{FF2B5EF4-FFF2-40B4-BE49-F238E27FC236}">
                  <a16:creationId xmlns:a16="http://schemas.microsoft.com/office/drawing/2014/main" id="{22B4DCCA-834C-9E42-BBF5-D48921A6DB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67798" y="1625309"/>
              <a:ext cx="2285331" cy="1555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EA67BD-F45B-1040-A347-A51EC7431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04930" y="1625309"/>
              <a:ext cx="2272227" cy="15555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D864C2-6915-D74A-9292-D99B56665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4930" y="3270113"/>
              <a:ext cx="2272228" cy="17139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A88F8F-83F3-9646-ACB6-0657AFE3AEFB}"/>
                </a:ext>
              </a:extLst>
            </p:cNvPr>
            <p:cNvSpPr txBox="1"/>
            <p:nvPr/>
          </p:nvSpPr>
          <p:spPr>
            <a:xfrm>
              <a:off x="6776418" y="4984111"/>
              <a:ext cx="30156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Pictures from </a:t>
              </a:r>
              <a:r>
                <a:rPr lang="sv-SE" sz="1400" dirty="0" err="1"/>
                <a:t>Code</a:t>
              </a:r>
              <a:r>
                <a:rPr lang="sv-SE" sz="1400" dirty="0"/>
                <a:t> Camps: V, VI, VIII, 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E9A1DDF-6553-7D44-91E8-0BAD6A0D84B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709" y="3211369"/>
            <a:ext cx="2283783" cy="17139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B1A31F-F13D-6147-8DAA-4396DD97E6CF}"/>
              </a:ext>
            </a:extLst>
          </p:cNvPr>
          <p:cNvSpPr/>
          <p:nvPr/>
        </p:nvSpPr>
        <p:spPr>
          <a:xfrm>
            <a:off x="4884360" y="5677817"/>
            <a:ext cx="179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www.sasview.org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03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308CB6"/>
      </a:hlink>
      <a:folHlink>
        <a:srgbClr val="85DFD0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SciLifeLab PPT_light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ciLifeLab PPT_light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1565</TotalTime>
  <Words>1359</Words>
  <Application>Microsoft Macintosh PowerPoint</Application>
  <PresentationFormat>Widescreen</PresentationFormat>
  <Paragraphs>300</Paragraphs>
  <Slides>33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Aptos</vt:lpstr>
      <vt:lpstr>Aptos Display</vt:lpstr>
      <vt:lpstr>Arial</vt:lpstr>
      <vt:lpstr>Courier New</vt:lpstr>
      <vt:lpstr>Helvetica</vt:lpstr>
      <vt:lpstr>Lato</vt:lpstr>
      <vt:lpstr>proxima-nova</vt:lpstr>
      <vt:lpstr>SegoeUI</vt:lpstr>
      <vt:lpstr>Verdana</vt:lpstr>
      <vt:lpstr>Office Theme</vt:lpstr>
      <vt:lpstr>1_SciLifeLab PPT_light</vt:lpstr>
      <vt:lpstr>SciLifeLab PPT_light</vt:lpstr>
      <vt:lpstr>How to make your own model in SasView?</vt:lpstr>
      <vt:lpstr>Before we start…</vt:lpstr>
      <vt:lpstr>Learning objectives</vt:lpstr>
      <vt:lpstr>What is SciLifeLab? </vt:lpstr>
      <vt:lpstr>SciLifeLab Lund</vt:lpstr>
      <vt:lpstr>User Journey at Large-Scale Facility</vt:lpstr>
      <vt:lpstr>User Journey</vt:lpstr>
      <vt:lpstr>Data analysis – facts of life</vt:lpstr>
      <vt:lpstr>The SasView approach</vt:lpstr>
      <vt:lpstr>SasView collaboration </vt:lpstr>
      <vt:lpstr>Different approaches to SAS data analysis</vt:lpstr>
      <vt:lpstr>Typical SasView workflow</vt:lpstr>
      <vt:lpstr>70+ models to explain data</vt:lpstr>
      <vt:lpstr>2D fitting for oriented or magnetic particles</vt:lpstr>
      <vt:lpstr>Plugin models</vt:lpstr>
      <vt:lpstr>Plugin models tutorial</vt:lpstr>
      <vt:lpstr>Which model should I use?</vt:lpstr>
      <vt:lpstr>How to represent a virus capsid?</vt:lpstr>
      <vt:lpstr>SESANS data</vt:lpstr>
      <vt:lpstr>Other SasView functionality </vt:lpstr>
      <vt:lpstr>Beyond Graphical User Interface (GUI)</vt:lpstr>
      <vt:lpstr>Beyond Graphical User Interface (GUI)</vt:lpstr>
      <vt:lpstr>Student projects and ”external” contributions</vt:lpstr>
      <vt:lpstr>Generic Scattering calculator improvements </vt:lpstr>
      <vt:lpstr>SasView 6.0.0</vt:lpstr>
      <vt:lpstr>Features beyond 6.0.0 - particle editor</vt:lpstr>
      <vt:lpstr>Resources for users and developers</vt:lpstr>
      <vt:lpstr>Mini Contributor Camp in Lund, Jan 9-10</vt:lpstr>
      <vt:lpstr>SAS Data Clinic</vt:lpstr>
      <vt:lpstr>How to contribute</vt:lpstr>
      <vt:lpstr>Resources for contributors</vt:lpstr>
      <vt:lpstr>Hands-on session</vt:lpstr>
      <vt:lpstr>Experimenting with SasView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Wojciech Potrzebowski</dc:creator>
  <cp:lastModifiedBy>Wojciech Potrzebowski</cp:lastModifiedBy>
  <cp:revision>64</cp:revision>
  <dcterms:created xsi:type="dcterms:W3CDTF">2024-08-08T04:55:16Z</dcterms:created>
  <dcterms:modified xsi:type="dcterms:W3CDTF">2024-11-29T11:29:12Z</dcterms:modified>
</cp:coreProperties>
</file>